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7" r:id="rId2"/>
    <p:sldId id="419" r:id="rId3"/>
    <p:sldId id="260" r:id="rId4"/>
    <p:sldId id="421" r:id="rId5"/>
    <p:sldId id="259" r:id="rId6"/>
    <p:sldId id="433" r:id="rId7"/>
    <p:sldId id="434" r:id="rId8"/>
    <p:sldId id="435" r:id="rId9"/>
    <p:sldId id="436" r:id="rId10"/>
    <p:sldId id="437" r:id="rId11"/>
    <p:sldId id="438" r:id="rId12"/>
    <p:sldId id="441" r:id="rId13"/>
    <p:sldId id="454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668" r:id="rId25"/>
    <p:sldId id="468" r:id="rId26"/>
    <p:sldId id="491" r:id="rId27"/>
    <p:sldId id="507" r:id="rId28"/>
    <p:sldId id="492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3" r:id="rId49"/>
    <p:sldId id="494" r:id="rId50"/>
    <p:sldId id="495" r:id="rId51"/>
    <p:sldId id="531" r:id="rId52"/>
    <p:sldId id="641" r:id="rId53"/>
    <p:sldId id="642" r:id="rId54"/>
    <p:sldId id="643" r:id="rId55"/>
    <p:sldId id="644" r:id="rId56"/>
    <p:sldId id="646" r:id="rId57"/>
    <p:sldId id="647" r:id="rId58"/>
    <p:sldId id="649" r:id="rId59"/>
    <p:sldId id="651" r:id="rId60"/>
    <p:sldId id="650" r:id="rId61"/>
    <p:sldId id="652" r:id="rId62"/>
    <p:sldId id="653" r:id="rId63"/>
    <p:sldId id="508" r:id="rId64"/>
    <p:sldId id="497" r:id="rId65"/>
    <p:sldId id="532" r:id="rId66"/>
    <p:sldId id="654" r:id="rId67"/>
    <p:sldId id="553" r:id="rId68"/>
    <p:sldId id="533" r:id="rId69"/>
    <p:sldId id="534" r:id="rId70"/>
    <p:sldId id="535" r:id="rId71"/>
    <p:sldId id="544" r:id="rId72"/>
    <p:sldId id="542" r:id="rId73"/>
    <p:sldId id="543" r:id="rId74"/>
    <p:sldId id="545" r:id="rId75"/>
    <p:sldId id="546" r:id="rId76"/>
    <p:sldId id="547" r:id="rId77"/>
    <p:sldId id="549" r:id="rId78"/>
    <p:sldId id="550" r:id="rId79"/>
    <p:sldId id="552" r:id="rId80"/>
    <p:sldId id="551" r:id="rId81"/>
    <p:sldId id="607" r:id="rId82"/>
    <p:sldId id="605" r:id="rId83"/>
    <p:sldId id="606" r:id="rId84"/>
    <p:sldId id="608" r:id="rId85"/>
    <p:sldId id="612" r:id="rId86"/>
    <p:sldId id="610" r:id="rId87"/>
    <p:sldId id="618" r:id="rId88"/>
    <p:sldId id="620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631" r:id="rId99"/>
    <p:sldId id="634" r:id="rId100"/>
    <p:sldId id="636" r:id="rId101"/>
    <p:sldId id="632" r:id="rId102"/>
    <p:sldId id="637" r:id="rId103"/>
    <p:sldId id="635" r:id="rId104"/>
    <p:sldId id="639" r:id="rId105"/>
    <p:sldId id="638" r:id="rId106"/>
    <p:sldId id="640" r:id="rId107"/>
    <p:sldId id="655" r:id="rId108"/>
    <p:sldId id="656" r:id="rId109"/>
    <p:sldId id="657" r:id="rId110"/>
    <p:sldId id="660" r:id="rId111"/>
    <p:sldId id="661" r:id="rId112"/>
    <p:sldId id="663" r:id="rId113"/>
    <p:sldId id="664" r:id="rId114"/>
    <p:sldId id="665" r:id="rId115"/>
    <p:sldId id="666" r:id="rId116"/>
    <p:sldId id="667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  <a:srgbClr val="EDEDED"/>
    <a:srgbClr val="FFE699"/>
    <a:srgbClr val="FFFFFF"/>
    <a:srgbClr val="7F7F7F"/>
    <a:srgbClr val="D0CECE"/>
    <a:srgbClr val="0D0D0D"/>
    <a:srgbClr val="F2F2F2"/>
    <a:srgbClr val="AFABAB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0B9A3-A5EA-4248-9236-D977FCC077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DB7A-E090-49C3-B71F-1804DAA06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33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0257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1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4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9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12BC9-BD10-4E7E-9A4D-350BF571A3A1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33.png"/><Relationship Id="rId10" Type="http://schemas.openxmlformats.org/officeDocument/2006/relationships/image" Target="../media/image28.jpe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Image </a:t>
            </a:r>
            <a:r>
              <a:rPr lang="en-US" dirty="0"/>
              <a:t>filtering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0" y="5583290"/>
            <a:ext cx="12192000" cy="1274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 </a:t>
            </a:r>
          </a:p>
          <a:p>
            <a:pPr algn="r"/>
            <a:r>
              <a:rPr lang="en-US" sz="2400" dirty="0"/>
              <a:t>16-385 Computer Vision</a:t>
            </a:r>
          </a:p>
          <a:p>
            <a:pPr algn="r"/>
            <a:r>
              <a:rPr lang="en-US" sz="2400" dirty="0"/>
              <a:t>Spring 2019, Lecture 2</a:t>
            </a:r>
          </a:p>
        </p:txBody>
      </p:sp>
      <p:sp>
        <p:nvSpPr>
          <p:cNvPr id="6" name="Shape 667"/>
          <p:cNvSpPr txBox="1">
            <a:spLocks/>
          </p:cNvSpPr>
          <p:nvPr/>
        </p:nvSpPr>
        <p:spPr>
          <a:xfrm>
            <a:off x="0" y="6352354"/>
            <a:ext cx="12192000" cy="505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http://www.cs.cmu.edu/~16385/</a:t>
            </a:r>
            <a:endParaRPr lang="en-US" sz="2400" dirty="0">
              <a:latin typeface="Calibri Light (Headings)"/>
            </a:endParaRPr>
          </a:p>
        </p:txBody>
      </p:sp>
      <p:pic>
        <p:nvPicPr>
          <p:cNvPr id="9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6154" y="1325563"/>
            <a:ext cx="6279692" cy="41804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1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types of image transformations can we do?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096000" y="1325563"/>
            <a:ext cx="0" cy="55324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232905" y="1396526"/>
            <a:ext cx="4153058" cy="5393022"/>
            <a:chOff x="1611419" y="1325563"/>
            <a:chExt cx="4153058" cy="5393022"/>
          </a:xfrm>
        </p:grpSpPr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11656" y="1325563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11656" y="4303643"/>
              <a:ext cx="2754216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45" name="changes the pixel values"/>
            <p:cNvSpPr/>
            <p:nvPr/>
          </p:nvSpPr>
          <p:spPr>
            <a:xfrm>
              <a:off x="1611419" y="6277117"/>
              <a:ext cx="415305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dirty="0">
                  <a:latin typeface="+mj-lt"/>
                </a:rPr>
                <a:t>pixel </a:t>
              </a:r>
              <a:r>
                <a:rPr lang="en-US" sz="2400" i="1" dirty="0">
                  <a:latin typeface="+mj-lt"/>
                </a:rPr>
                <a:t>values</a:t>
              </a:r>
              <a:endParaRPr sz="2400" dirty="0">
                <a:latin typeface="+mj-l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rot="5400000">
              <a:off x="3260213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7355556" y="1394014"/>
            <a:ext cx="4360598" cy="5395535"/>
            <a:chOff x="6343101" y="1325880"/>
            <a:chExt cx="4360598" cy="5395535"/>
          </a:xfrm>
        </p:grpSpPr>
        <p:pic>
          <p:nvPicPr>
            <p:cNvPr id="48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47108" y="1325880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9" name="image.png" descr="image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651044">
              <a:off x="7009478" y="4485487"/>
              <a:ext cx="3027841" cy="1463167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50" name="changes the pixel location"/>
            <p:cNvSpPr/>
            <p:nvPr/>
          </p:nvSpPr>
          <p:spPr>
            <a:xfrm>
              <a:off x="6343101" y="6279947"/>
              <a:ext cx="436059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dirty="0">
                  <a:latin typeface="+mj-lt"/>
                </a:rPr>
                <a:t>pixel </a:t>
              </a:r>
              <a:r>
                <a:rPr lang="en-US" sz="2400" i="1" dirty="0">
                  <a:latin typeface="+mj-lt"/>
                </a:rPr>
                <a:t>locations</a:t>
              </a:r>
              <a:endParaRPr sz="2400" dirty="0">
                <a:latin typeface="+mj-lt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rot="5400000">
              <a:off x="8095665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iltering"/>
          <p:cNvSpPr/>
          <p:nvPr/>
        </p:nvSpPr>
        <p:spPr>
          <a:xfrm>
            <a:off x="459870" y="3508348"/>
            <a:ext cx="1075807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</a:t>
            </a:r>
            <a:r>
              <a:rPr sz="2400" dirty="0">
                <a:latin typeface="+mj-lt"/>
              </a:rPr>
              <a:t>iltering</a:t>
            </a:r>
          </a:p>
        </p:txBody>
      </p:sp>
      <p:sp>
        <p:nvSpPr>
          <p:cNvPr id="53" name="Warping"/>
          <p:cNvSpPr/>
          <p:nvPr/>
        </p:nvSpPr>
        <p:spPr>
          <a:xfrm>
            <a:off x="6651724" y="3508348"/>
            <a:ext cx="1114792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</a:t>
            </a:r>
            <a:r>
              <a:rPr sz="2400" dirty="0">
                <a:latin typeface="+mj-lt"/>
              </a:rPr>
              <a:t>arping</a:t>
            </a:r>
          </a:p>
        </p:txBody>
      </p:sp>
    </p:spTree>
    <p:extLst>
      <p:ext uri="{BB962C8B-B14F-4D97-AF65-F5344CB8AC3E}">
        <p14:creationId xmlns:p14="http://schemas.microsoft.com/office/powerpoint/2010/main" val="168865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Computing image gradients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048161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your favorite derivative filters.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17777" y="1717927"/>
            <a:ext cx="2217796" cy="1311594"/>
            <a:chOff x="6447300" y="2242242"/>
            <a:chExt cx="2217796" cy="1311594"/>
          </a:xfrm>
        </p:grpSpPr>
        <p:graphicFrame>
          <p:nvGraphicFramePr>
            <p:cNvPr id="5" name="Table"/>
            <p:cNvGraphicFramePr/>
            <p:nvPr>
              <p:extLst>
                <p:ext uri="{D42A27DB-BD31-4B8C-83A1-F6EECF244321}">
                  <p14:modId xmlns:p14="http://schemas.microsoft.com/office/powerpoint/2010/main" val="1881244657"/>
                </p:ext>
              </p:extLst>
            </p:nvPr>
          </p:nvGraphicFramePr>
          <p:xfrm>
            <a:off x="7344685" y="2242242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latex-image-3.pdf" descr="latex-image-3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47300" y="2732840"/>
              <a:ext cx="696516" cy="3303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3256426" y="1717927"/>
            <a:ext cx="2240611" cy="1311594"/>
            <a:chOff x="2448386" y="2242244"/>
            <a:chExt cx="2240611" cy="1311594"/>
          </a:xfrm>
        </p:grpSpPr>
        <p:graphicFrame>
          <p:nvGraphicFramePr>
            <p:cNvPr id="4" name="Table"/>
            <p:cNvGraphicFramePr/>
            <p:nvPr>
              <p:extLst>
                <p:ext uri="{D42A27DB-BD31-4B8C-83A1-F6EECF244321}">
                  <p14:modId xmlns:p14="http://schemas.microsoft.com/office/powerpoint/2010/main" val="3550897312"/>
                </p:ext>
              </p:extLst>
            </p:nvPr>
          </p:nvGraphicFramePr>
          <p:xfrm>
            <a:off x="3368586" y="2242244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" name="latex-image-4.pdf" descr="latex-image-4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48386" y="2755165"/>
              <a:ext cx="714376" cy="28575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529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Computing image gradients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048161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your favorite derivative filters.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17777" y="1717927"/>
            <a:ext cx="2217796" cy="1311594"/>
            <a:chOff x="6447300" y="2242242"/>
            <a:chExt cx="2217796" cy="1311594"/>
          </a:xfrm>
        </p:grpSpPr>
        <p:graphicFrame>
          <p:nvGraphicFramePr>
            <p:cNvPr id="5" name="Table"/>
            <p:cNvGraphicFramePr/>
            <p:nvPr>
              <p:extLst>
                <p:ext uri="{D42A27DB-BD31-4B8C-83A1-F6EECF244321}">
                  <p14:modId xmlns:p14="http://schemas.microsoft.com/office/powerpoint/2010/main" val="1881244657"/>
                </p:ext>
              </p:extLst>
            </p:nvPr>
          </p:nvGraphicFramePr>
          <p:xfrm>
            <a:off x="7344685" y="2242242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latex-image-3.pdf" descr="latex-image-3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47300" y="2732840"/>
              <a:ext cx="696516" cy="3303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3256426" y="1717927"/>
            <a:ext cx="2240611" cy="1311594"/>
            <a:chOff x="2448386" y="2242244"/>
            <a:chExt cx="2240611" cy="1311594"/>
          </a:xfrm>
        </p:grpSpPr>
        <p:graphicFrame>
          <p:nvGraphicFramePr>
            <p:cNvPr id="4" name="Table"/>
            <p:cNvGraphicFramePr/>
            <p:nvPr>
              <p:extLst>
                <p:ext uri="{D42A27DB-BD31-4B8C-83A1-F6EECF244321}">
                  <p14:modId xmlns:p14="http://schemas.microsoft.com/office/powerpoint/2010/main" val="3550897312"/>
                </p:ext>
              </p:extLst>
            </p:nvPr>
          </p:nvGraphicFramePr>
          <p:xfrm>
            <a:off x="3368586" y="2242244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" name="latex-image-4.pdf" descr="latex-image-4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48386" y="2755165"/>
              <a:ext cx="714376" cy="28575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3" name="Shape 667"/>
          <p:cNvSpPr txBox="1">
            <a:spLocks/>
          </p:cNvSpPr>
          <p:nvPr/>
        </p:nvSpPr>
        <p:spPr>
          <a:xfrm>
            <a:off x="506437" y="3162279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Convolve with the image to compute derivatives.</a:t>
            </a:r>
          </a:p>
        </p:txBody>
      </p:sp>
      <p:pic>
        <p:nvPicPr>
          <p:cNvPr id="31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7963" y="3832044"/>
            <a:ext cx="1875235" cy="687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2.pdf" descr="latex-image-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90562" y="3805254"/>
            <a:ext cx="1866305" cy="7411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176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Computing image gradients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048161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your favorite derivative filters.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17777" y="1717927"/>
            <a:ext cx="2217796" cy="1311594"/>
            <a:chOff x="6447300" y="2242242"/>
            <a:chExt cx="2217796" cy="1311594"/>
          </a:xfrm>
        </p:grpSpPr>
        <p:graphicFrame>
          <p:nvGraphicFramePr>
            <p:cNvPr id="5" name="Table"/>
            <p:cNvGraphicFramePr/>
            <p:nvPr>
              <p:extLst>
                <p:ext uri="{D42A27DB-BD31-4B8C-83A1-F6EECF244321}">
                  <p14:modId xmlns:p14="http://schemas.microsoft.com/office/powerpoint/2010/main" val="1881244657"/>
                </p:ext>
              </p:extLst>
            </p:nvPr>
          </p:nvGraphicFramePr>
          <p:xfrm>
            <a:off x="7344685" y="2242242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latex-image-3.pdf" descr="latex-image-3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47300" y="2732840"/>
              <a:ext cx="696516" cy="3303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3256426" y="1717927"/>
            <a:ext cx="2240611" cy="1311594"/>
            <a:chOff x="2448386" y="2242244"/>
            <a:chExt cx="2240611" cy="1311594"/>
          </a:xfrm>
        </p:grpSpPr>
        <p:graphicFrame>
          <p:nvGraphicFramePr>
            <p:cNvPr id="4" name="Table"/>
            <p:cNvGraphicFramePr/>
            <p:nvPr>
              <p:extLst>
                <p:ext uri="{D42A27DB-BD31-4B8C-83A1-F6EECF244321}">
                  <p14:modId xmlns:p14="http://schemas.microsoft.com/office/powerpoint/2010/main" val="3550897312"/>
                </p:ext>
              </p:extLst>
            </p:nvPr>
          </p:nvGraphicFramePr>
          <p:xfrm>
            <a:off x="3368586" y="2242244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" name="latex-image-4.pdf" descr="latex-image-4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48386" y="2755165"/>
              <a:ext cx="714376" cy="28575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3" name="Shape 667"/>
          <p:cNvSpPr txBox="1">
            <a:spLocks/>
          </p:cNvSpPr>
          <p:nvPr/>
        </p:nvSpPr>
        <p:spPr>
          <a:xfrm>
            <a:off x="506437" y="3162279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Convolve with the image to compute derivatives.</a:t>
            </a:r>
          </a:p>
        </p:txBody>
      </p:sp>
      <p:pic>
        <p:nvPicPr>
          <p:cNvPr id="31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7963" y="3832044"/>
            <a:ext cx="1875235" cy="687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2.pdf" descr="latex-image-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90562" y="3805254"/>
            <a:ext cx="1866305" cy="741165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667"/>
          <p:cNvSpPr txBox="1">
            <a:spLocks/>
          </p:cNvSpPr>
          <p:nvPr/>
        </p:nvSpPr>
        <p:spPr>
          <a:xfrm>
            <a:off x="506437" y="4652387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Form the image gradient, and compute its direction and amplitude.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06983" y="5322150"/>
            <a:ext cx="9978035" cy="777240"/>
            <a:chOff x="2147439" y="5599552"/>
            <a:chExt cx="9978035" cy="777240"/>
          </a:xfrm>
        </p:grpSpPr>
        <p:pic>
          <p:nvPicPr>
            <p:cNvPr id="34" name="latex-image-5.pdf" descr="latex-image-5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47439" y="5599552"/>
              <a:ext cx="2268141" cy="77688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172610" y="5599552"/>
              <a:ext cx="2921354" cy="77724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droppedImage.pdf" descr="dropped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50994" y="5599552"/>
              <a:ext cx="3274480" cy="77724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Shape 667"/>
          <p:cNvSpPr txBox="1">
            <a:spLocks/>
          </p:cNvSpPr>
          <p:nvPr/>
        </p:nvSpPr>
        <p:spPr>
          <a:xfrm>
            <a:off x="1106982" y="6142495"/>
            <a:ext cx="2268141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gradient</a:t>
            </a:r>
          </a:p>
        </p:txBody>
      </p:sp>
      <p:sp>
        <p:nvSpPr>
          <p:cNvPr id="39" name="Shape 667"/>
          <p:cNvSpPr txBox="1">
            <a:spLocks/>
          </p:cNvSpPr>
          <p:nvPr/>
        </p:nvSpPr>
        <p:spPr>
          <a:xfrm>
            <a:off x="4132155" y="6141430"/>
            <a:ext cx="2921354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direction</a:t>
            </a:r>
          </a:p>
        </p:txBody>
      </p:sp>
      <p:sp>
        <p:nvSpPr>
          <p:cNvPr id="40" name="Shape 667"/>
          <p:cNvSpPr txBox="1">
            <a:spLocks/>
          </p:cNvSpPr>
          <p:nvPr/>
        </p:nvSpPr>
        <p:spPr>
          <a:xfrm>
            <a:off x="7810538" y="6141429"/>
            <a:ext cx="3274479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401907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Image gradient example</a:t>
            </a:r>
            <a:endParaRPr dirty="0"/>
          </a:p>
        </p:txBody>
      </p:sp>
      <p:grpSp>
        <p:nvGrpSpPr>
          <p:cNvPr id="16" name="Group 15"/>
          <p:cNvGrpSpPr/>
          <p:nvPr/>
        </p:nvGrpSpPr>
        <p:grpSpPr>
          <a:xfrm>
            <a:off x="259179" y="1078987"/>
            <a:ext cx="11673642" cy="5129176"/>
            <a:chOff x="196675" y="1325563"/>
            <a:chExt cx="11673642" cy="5129176"/>
          </a:xfrm>
        </p:grpSpPr>
        <p:grpSp>
          <p:nvGrpSpPr>
            <p:cNvPr id="14" name="Group 13"/>
            <p:cNvGrpSpPr/>
            <p:nvPr/>
          </p:nvGrpSpPr>
          <p:grpSpPr>
            <a:xfrm>
              <a:off x="196675" y="1325563"/>
              <a:ext cx="5620942" cy="5129176"/>
              <a:chOff x="475058" y="1325563"/>
              <a:chExt cx="5620942" cy="5129176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1325563"/>
                <a:ext cx="3352800" cy="25146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5" t="3757" r="8565" b="8243"/>
              <a:stretch/>
            </p:blipFill>
            <p:spPr>
              <a:xfrm>
                <a:off x="2746984" y="3940139"/>
                <a:ext cx="3349016" cy="2514600"/>
              </a:xfrm>
              <a:prstGeom prst="rect">
                <a:avLst/>
              </a:prstGeom>
            </p:spPr>
          </p:pic>
          <p:sp>
            <p:nvSpPr>
              <p:cNvPr id="29" name="Shape 667"/>
              <p:cNvSpPr txBox="1">
                <a:spLocks/>
              </p:cNvSpPr>
              <p:nvPr/>
            </p:nvSpPr>
            <p:spPr>
              <a:xfrm>
                <a:off x="475059" y="2314359"/>
                <a:ext cx="2268141" cy="53700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original</a:t>
                </a:r>
              </a:p>
            </p:txBody>
          </p:sp>
          <p:sp>
            <p:nvSpPr>
              <p:cNvPr id="30" name="Shape 667"/>
              <p:cNvSpPr txBox="1">
                <a:spLocks/>
              </p:cNvSpPr>
              <p:nvPr/>
            </p:nvSpPr>
            <p:spPr>
              <a:xfrm>
                <a:off x="475058" y="4928935"/>
                <a:ext cx="2268141" cy="53700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gradient amplitude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08029" y="1325563"/>
              <a:ext cx="5662288" cy="5129176"/>
              <a:chOff x="5858713" y="1325563"/>
              <a:chExt cx="5662288" cy="512917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8" t="3583" r="8633" b="8307"/>
              <a:stretch/>
            </p:blipFill>
            <p:spPr>
              <a:xfrm>
                <a:off x="8143768" y="3940139"/>
                <a:ext cx="3360318" cy="25146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2" t="3894" r="8468" b="8637"/>
              <a:stretch/>
            </p:blipFill>
            <p:spPr>
              <a:xfrm>
                <a:off x="8126854" y="1325563"/>
                <a:ext cx="3394147" cy="2514600"/>
              </a:xfrm>
              <a:prstGeom prst="rect">
                <a:avLst/>
              </a:prstGeom>
            </p:spPr>
          </p:pic>
          <p:sp>
            <p:nvSpPr>
              <p:cNvPr id="37" name="Shape 667"/>
              <p:cNvSpPr txBox="1">
                <a:spLocks/>
              </p:cNvSpPr>
              <p:nvPr/>
            </p:nvSpPr>
            <p:spPr>
              <a:xfrm>
                <a:off x="5858713" y="2314358"/>
                <a:ext cx="2268141" cy="53700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vertical derivative</a:t>
                </a:r>
              </a:p>
            </p:txBody>
          </p:sp>
          <p:sp>
            <p:nvSpPr>
              <p:cNvPr id="41" name="Shape 667"/>
              <p:cNvSpPr txBox="1">
                <a:spLocks/>
              </p:cNvSpPr>
              <p:nvPr/>
            </p:nvSpPr>
            <p:spPr>
              <a:xfrm>
                <a:off x="5861304" y="4928616"/>
                <a:ext cx="2268141" cy="53700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horizontal derivative</a:t>
                </a:r>
              </a:p>
            </p:txBody>
          </p:sp>
        </p:grpSp>
      </p:grpSp>
      <p:sp>
        <p:nvSpPr>
          <p:cNvPr id="42" name="How does the gradient direction relate to the edge?"/>
          <p:cNvSpPr/>
          <p:nvPr/>
        </p:nvSpPr>
        <p:spPr>
          <a:xfrm>
            <a:off x="788683" y="6275521"/>
            <a:ext cx="6830075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i="0" dirty="0">
                <a:solidFill>
                  <a:schemeClr val="tx1"/>
                </a:solidFill>
                <a:latin typeface="+mj-lt"/>
              </a:rPr>
              <a:t>How does the gradient direction relate to the</a:t>
            </a:r>
            <a:r>
              <a:rPr lang="en-US" sz="2400" i="0" dirty="0">
                <a:solidFill>
                  <a:schemeClr val="tx1"/>
                </a:solidFill>
                <a:latin typeface="+mj-lt"/>
              </a:rPr>
              <a:t>se</a:t>
            </a:r>
            <a:r>
              <a:rPr sz="2400" i="0" dirty="0">
                <a:solidFill>
                  <a:schemeClr val="tx1"/>
                </a:solidFill>
                <a:latin typeface="+mj-lt"/>
              </a:rPr>
              <a:t> edge</a:t>
            </a:r>
            <a:r>
              <a:rPr lang="en-US" sz="2400" i="0" dirty="0">
                <a:solidFill>
                  <a:schemeClr val="tx1"/>
                </a:solidFill>
                <a:latin typeface="+mj-lt"/>
              </a:rPr>
              <a:t>s</a:t>
            </a:r>
            <a:r>
              <a:rPr sz="2400" i="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81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do you find the edge of this signal?</a:t>
            </a:r>
            <a:endParaRPr dirty="0"/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8569" y="1528762"/>
            <a:ext cx="4614863" cy="173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Intensity plot"/>
          <p:cNvSpPr/>
          <p:nvPr/>
        </p:nvSpPr>
        <p:spPr>
          <a:xfrm>
            <a:off x="1762611" y="2183442"/>
            <a:ext cx="167392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ntensity plot</a:t>
            </a:r>
          </a:p>
        </p:txBody>
      </p:sp>
    </p:spTree>
    <p:extLst>
      <p:ext uri="{BB962C8B-B14F-4D97-AF65-F5344CB8AC3E}">
        <p14:creationId xmlns:p14="http://schemas.microsoft.com/office/powerpoint/2010/main" val="27065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do you find the edge of this signal?</a:t>
            </a:r>
            <a:endParaRPr dirty="0"/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8569" y="1528762"/>
            <a:ext cx="4614863" cy="173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Intensity plot"/>
          <p:cNvSpPr/>
          <p:nvPr/>
        </p:nvSpPr>
        <p:spPr>
          <a:xfrm>
            <a:off x="1762611" y="2183442"/>
            <a:ext cx="167392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ntensity plot</a:t>
            </a:r>
          </a:p>
        </p:txBody>
      </p:sp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7846" y="4395371"/>
            <a:ext cx="4736308" cy="162251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Derivative plot"/>
          <p:cNvSpPr/>
          <p:nvPr/>
        </p:nvSpPr>
        <p:spPr>
          <a:xfrm>
            <a:off x="1687109" y="4993108"/>
            <a:ext cx="1824923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d</a:t>
            </a:r>
            <a:r>
              <a:rPr sz="2400" dirty="0">
                <a:latin typeface="+mj-lt"/>
              </a:rPr>
              <a:t>erivative plot</a:t>
            </a:r>
          </a:p>
        </p:txBody>
      </p:sp>
      <p:sp>
        <p:nvSpPr>
          <p:cNvPr id="22" name="Shape 667"/>
          <p:cNvSpPr txBox="1">
            <a:spLocks/>
          </p:cNvSpPr>
          <p:nvPr/>
        </p:nvSpPr>
        <p:spPr>
          <a:xfrm>
            <a:off x="506437" y="3736423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Using a derivative filter:</a:t>
            </a:r>
          </a:p>
        </p:txBody>
      </p:sp>
      <p:sp>
        <p:nvSpPr>
          <p:cNvPr id="23" name="Shape 667"/>
          <p:cNvSpPr txBox="1">
            <a:spLocks/>
          </p:cNvSpPr>
          <p:nvPr/>
        </p:nvSpPr>
        <p:spPr>
          <a:xfrm>
            <a:off x="8913701" y="4938124"/>
            <a:ext cx="2423657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What’s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401145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Differentiation is very sensitive to noise</a:t>
            </a:r>
            <a:endParaRPr dirty="0"/>
          </a:p>
        </p:txBody>
      </p:sp>
      <p:pic>
        <p:nvPicPr>
          <p:cNvPr id="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331" y="1727367"/>
            <a:ext cx="5309338" cy="4375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Gaussian"/>
          <p:cNvSpPr/>
          <p:nvPr/>
        </p:nvSpPr>
        <p:spPr>
          <a:xfrm>
            <a:off x="1910924" y="3206047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11" name="Output"/>
          <p:cNvSpPr/>
          <p:nvPr/>
        </p:nvSpPr>
        <p:spPr>
          <a:xfrm>
            <a:off x="1505899" y="4995002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derivative of blurred</a:t>
            </a:r>
            <a:endParaRPr sz="2400" dirty="0">
              <a:latin typeface="+mj-lt"/>
            </a:endParaRPr>
          </a:p>
        </p:txBody>
      </p:sp>
      <p:sp>
        <p:nvSpPr>
          <p:cNvPr id="12" name="Input"/>
          <p:cNvSpPr/>
          <p:nvPr/>
        </p:nvSpPr>
        <p:spPr>
          <a:xfrm>
            <a:off x="2145764" y="2217156"/>
            <a:ext cx="706925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  <p:sp>
        <p:nvSpPr>
          <p:cNvPr id="13" name="Smoothed input"/>
          <p:cNvSpPr/>
          <p:nvPr/>
        </p:nvSpPr>
        <p:spPr>
          <a:xfrm>
            <a:off x="2016027" y="4180503"/>
            <a:ext cx="965329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blurred</a:t>
            </a:r>
            <a:endParaRPr sz="2400" dirty="0">
              <a:latin typeface="+mj-lt"/>
            </a:endParaRPr>
          </a:p>
        </p:txBody>
      </p:sp>
      <p:sp>
        <p:nvSpPr>
          <p:cNvPr id="16" name="Shape 667"/>
          <p:cNvSpPr txBox="1">
            <a:spLocks/>
          </p:cNvSpPr>
          <p:nvPr/>
        </p:nvSpPr>
        <p:spPr>
          <a:xfrm>
            <a:off x="431428" y="1109257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When using derivative filters, it is critical to blur first!</a:t>
            </a:r>
          </a:p>
        </p:txBody>
      </p:sp>
      <p:sp>
        <p:nvSpPr>
          <p:cNvPr id="20" name="Shape 667"/>
          <p:cNvSpPr txBox="1">
            <a:spLocks/>
          </p:cNvSpPr>
          <p:nvPr/>
        </p:nvSpPr>
        <p:spPr>
          <a:xfrm>
            <a:off x="9287756" y="5124684"/>
            <a:ext cx="2322798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How much should we blur?</a:t>
            </a:r>
          </a:p>
        </p:txBody>
      </p:sp>
    </p:spTree>
    <p:extLst>
      <p:ext uri="{BB962C8B-B14F-4D97-AF65-F5344CB8AC3E}">
        <p14:creationId xmlns:p14="http://schemas.microsoft.com/office/powerpoint/2010/main" val="27860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5554" y="2097234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Derivative of Gaussian (</a:t>
            </a:r>
            <a:r>
              <a:rPr lang="en-US" dirty="0" err="1"/>
              <a:t>DoG</a:t>
            </a:r>
            <a:r>
              <a:rPr lang="en-US" dirty="0"/>
              <a:t>) filter</a:t>
            </a:r>
            <a:endParaRPr dirty="0"/>
          </a:p>
        </p:txBody>
      </p:sp>
      <p:sp>
        <p:nvSpPr>
          <p:cNvPr id="10" name="Gaussian"/>
          <p:cNvSpPr/>
          <p:nvPr/>
        </p:nvSpPr>
        <p:spPr>
          <a:xfrm>
            <a:off x="1505899" y="3862424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11" name="Output"/>
          <p:cNvSpPr/>
          <p:nvPr/>
        </p:nvSpPr>
        <p:spPr>
          <a:xfrm>
            <a:off x="1467936" y="5235187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12" name="Input"/>
          <p:cNvSpPr/>
          <p:nvPr/>
        </p:nvSpPr>
        <p:spPr>
          <a:xfrm>
            <a:off x="1910924" y="2664529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  <p:sp>
        <p:nvSpPr>
          <p:cNvPr id="20" name="Shape 667"/>
          <p:cNvSpPr txBox="1">
            <a:spLocks/>
          </p:cNvSpPr>
          <p:nvPr/>
        </p:nvSpPr>
        <p:spPr>
          <a:xfrm>
            <a:off x="8776447" y="5024063"/>
            <a:ext cx="3293907" cy="1399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operations did we save?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other advantages beyond efficiency?</a:t>
            </a:r>
          </a:p>
        </p:txBody>
      </p:sp>
      <p:pic>
        <p:nvPicPr>
          <p:cNvPr id="1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4877" y="1245266"/>
            <a:ext cx="2931570" cy="42704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Derivative Theorem of Convolution"/>
          <p:cNvSpPr/>
          <p:nvPr/>
        </p:nvSpPr>
        <p:spPr>
          <a:xfrm>
            <a:off x="1031202" y="1247378"/>
            <a:ext cx="4404411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+mj-lt"/>
              </a:rPr>
              <a:t>Derivative </a:t>
            </a:r>
            <a:r>
              <a:rPr lang="en-US" sz="2400" dirty="0">
                <a:latin typeface="+mj-lt"/>
              </a:rPr>
              <a:t>t</a:t>
            </a:r>
            <a:r>
              <a:rPr sz="2400" dirty="0">
                <a:latin typeface="+mj-lt"/>
              </a:rPr>
              <a:t>heorem of </a:t>
            </a:r>
            <a:r>
              <a:rPr lang="en-US" sz="2400" dirty="0">
                <a:latin typeface="+mj-lt"/>
              </a:rPr>
              <a:t>c</a:t>
            </a:r>
            <a:r>
              <a:rPr sz="2400" dirty="0">
                <a:latin typeface="+mj-lt"/>
              </a:rPr>
              <a:t>onvolution</a:t>
            </a:r>
            <a:r>
              <a:rPr lang="en-US" sz="2400" dirty="0">
                <a:latin typeface="+mj-lt"/>
              </a:rPr>
              <a:t>: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620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erivative Theorem of Convolution"/>
          <p:cNvSpPr/>
          <p:nvPr/>
        </p:nvSpPr>
        <p:spPr>
          <a:xfrm>
            <a:off x="1091784" y="1325563"/>
            <a:ext cx="943062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Basically a second derivative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 can use finite differences to derive it, as with first derivative filter.</a:t>
            </a:r>
            <a:endParaRPr sz="2400" dirty="0">
              <a:latin typeface="+mj-lt"/>
            </a:endParaRPr>
          </a:p>
        </p:txBody>
      </p:sp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Laplace filter</a:t>
            </a:r>
            <a:endParaRPr dirty="0"/>
          </a:p>
        </p:txBody>
      </p:sp>
      <p:sp>
        <p:nvSpPr>
          <p:cNvPr id="44" name="1D derivative filter"/>
          <p:cNvSpPr/>
          <p:nvPr/>
        </p:nvSpPr>
        <p:spPr>
          <a:xfrm>
            <a:off x="9008979" y="4616906"/>
            <a:ext cx="2330061" cy="61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3600" dirty="0">
                <a:latin typeface="+mj-lt"/>
              </a:rPr>
              <a:t>?</a:t>
            </a:r>
            <a:endParaRPr sz="3600" dirty="0">
              <a:latin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2960" y="2615068"/>
            <a:ext cx="10486080" cy="864238"/>
            <a:chOff x="960839" y="2615068"/>
            <a:chExt cx="10486080" cy="864238"/>
          </a:xfrm>
        </p:grpSpPr>
        <p:pic>
          <p:nvPicPr>
            <p:cNvPr id="46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80100" y="2777232"/>
              <a:ext cx="4293395" cy="5500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7" name="first-order…"/>
            <p:cNvSpPr/>
            <p:nvPr/>
          </p:nvSpPr>
          <p:spPr>
            <a:xfrm>
              <a:off x="960839" y="2649001"/>
              <a:ext cx="2009974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/>
            <a:p>
              <a:pPr algn="ctr" defTabSz="383963"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400" dirty="0">
                  <a:latin typeface="+mj-lt"/>
                </a:rPr>
                <a:t>first-order</a:t>
              </a:r>
            </a:p>
            <a:p>
              <a:pPr algn="ctr" defTabSz="383963"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400" dirty="0">
                  <a:latin typeface="+mj-lt"/>
                </a:rPr>
                <a:t>finite difference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8098539" y="3047187"/>
              <a:ext cx="7090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9116858" y="2615068"/>
              <a:ext cx="2330061" cy="864238"/>
              <a:chOff x="9357373" y="2683037"/>
              <a:chExt cx="2330061" cy="864238"/>
            </a:xfrm>
          </p:grpSpPr>
          <p:graphicFrame>
            <p:nvGraphicFramePr>
              <p:cNvPr id="50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2669622680"/>
                  </p:ext>
                </p:extLst>
              </p:nvPr>
            </p:nvGraphicFramePr>
            <p:xfrm>
              <a:off x="9862437" y="311007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</a:t>
                          </a: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51" name="1D derivative filter"/>
              <p:cNvSpPr/>
              <p:nvPr/>
            </p:nvSpPr>
            <p:spPr>
              <a:xfrm>
                <a:off x="9357373" y="2683037"/>
                <a:ext cx="2330061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1D derivative filter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852960" y="4254815"/>
            <a:ext cx="10486080" cy="825226"/>
            <a:chOff x="960838" y="4254815"/>
            <a:chExt cx="10486080" cy="825226"/>
          </a:xfrm>
        </p:grpSpPr>
        <p:pic>
          <p:nvPicPr>
            <p:cNvPr id="53" name="droppedImage.png" descr="droppedImag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40035" r="834"/>
            <a:stretch/>
          </p:blipFill>
          <p:spPr>
            <a:xfrm>
              <a:off x="4696003" y="4417481"/>
              <a:ext cx="3174001" cy="549544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54" name="Group 53"/>
            <p:cNvGrpSpPr/>
            <p:nvPr/>
          </p:nvGrpSpPr>
          <p:grpSpPr>
            <a:xfrm>
              <a:off x="960838" y="4254815"/>
              <a:ext cx="10486080" cy="825226"/>
              <a:chOff x="1204800" y="2620147"/>
              <a:chExt cx="10486080" cy="825226"/>
            </a:xfrm>
          </p:grpSpPr>
          <p:sp>
            <p:nvSpPr>
              <p:cNvPr id="57" name="first-order…"/>
              <p:cNvSpPr/>
              <p:nvPr/>
            </p:nvSpPr>
            <p:spPr>
              <a:xfrm>
                <a:off x="1204800" y="2649001"/>
                <a:ext cx="200997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/>
              <a:p>
                <a:pPr algn="ctr" defTabSz="383963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sz="2400" dirty="0">
                    <a:latin typeface="+mj-lt"/>
                  </a:rPr>
                  <a:t>second</a:t>
                </a:r>
                <a:r>
                  <a:rPr sz="2400" dirty="0">
                    <a:latin typeface="+mj-lt"/>
                  </a:rPr>
                  <a:t>-order</a:t>
                </a:r>
              </a:p>
              <a:p>
                <a:pPr algn="ctr" defTabSz="383963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2400" dirty="0">
                    <a:latin typeface="+mj-lt"/>
                  </a:rPr>
                  <a:t>finite difference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8345546" y="3074571"/>
                <a:ext cx="70903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1D derivative filter"/>
              <p:cNvSpPr/>
              <p:nvPr/>
            </p:nvSpPr>
            <p:spPr>
              <a:xfrm>
                <a:off x="9360820" y="2620147"/>
                <a:ext cx="2330060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Laplace</a:t>
                </a:r>
                <a:r>
                  <a:rPr sz="2400" dirty="0">
                    <a:latin typeface="+mj-lt"/>
                  </a:rPr>
                  <a:t> filter</a:t>
                </a:r>
              </a:p>
            </p:txBody>
          </p:sp>
        </p:grpSp>
        <p:pic>
          <p:nvPicPr>
            <p:cNvPr id="55" name="droppedImage.pdf" descr="droppedImage.pdf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13834" r="67501"/>
            <a:stretch/>
          </p:blipFill>
          <p:spPr>
            <a:xfrm>
              <a:off x="3940133" y="4416956"/>
              <a:ext cx="801385" cy="55006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6" name="droppedImage.png" descr="droppedImag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88620"/>
            <a:stretch/>
          </p:blipFill>
          <p:spPr>
            <a:xfrm>
              <a:off x="3280100" y="4407083"/>
              <a:ext cx="610821" cy="54954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0973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erivative Theorem of Convolution"/>
          <p:cNvSpPr/>
          <p:nvPr/>
        </p:nvSpPr>
        <p:spPr>
          <a:xfrm>
            <a:off x="1091784" y="1325563"/>
            <a:ext cx="943062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Basically a second derivative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 can use finite differences to derive it, as with first derivative filter.</a:t>
            </a:r>
            <a:endParaRPr sz="2400" dirty="0">
              <a:latin typeface="+mj-lt"/>
            </a:endParaRPr>
          </a:p>
        </p:txBody>
      </p:sp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Laplace filter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852960" y="2615068"/>
            <a:ext cx="10486080" cy="864238"/>
            <a:chOff x="960839" y="2615068"/>
            <a:chExt cx="10486080" cy="864238"/>
          </a:xfrm>
        </p:grpSpPr>
        <p:pic>
          <p:nvPicPr>
            <p:cNvPr id="13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80100" y="2777232"/>
              <a:ext cx="4293395" cy="5500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first-order…"/>
            <p:cNvSpPr/>
            <p:nvPr/>
          </p:nvSpPr>
          <p:spPr>
            <a:xfrm>
              <a:off x="960839" y="2649001"/>
              <a:ext cx="2009974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/>
            <a:p>
              <a:pPr algn="ctr" defTabSz="383963"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400" dirty="0">
                  <a:latin typeface="+mj-lt"/>
                </a:rPr>
                <a:t>first-order</a:t>
              </a:r>
            </a:p>
            <a:p>
              <a:pPr algn="ctr" defTabSz="383963"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400" dirty="0">
                  <a:latin typeface="+mj-lt"/>
                </a:rPr>
                <a:t>finite difference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8098539" y="3047187"/>
              <a:ext cx="7090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9116858" y="2615068"/>
              <a:ext cx="2330061" cy="864238"/>
              <a:chOff x="9357373" y="2683037"/>
              <a:chExt cx="2330061" cy="864238"/>
            </a:xfrm>
          </p:grpSpPr>
          <p:graphicFrame>
            <p:nvGraphicFramePr>
              <p:cNvPr id="3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3868293535"/>
                  </p:ext>
                </p:extLst>
              </p:nvPr>
            </p:nvGraphicFramePr>
            <p:xfrm>
              <a:off x="9862437" y="311007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</a:t>
                          </a: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4" name="1D derivative filter"/>
              <p:cNvSpPr/>
              <p:nvPr/>
            </p:nvSpPr>
            <p:spPr>
              <a:xfrm>
                <a:off x="9357373" y="2683037"/>
                <a:ext cx="2330061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1D derivative filter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52960" y="4254815"/>
            <a:ext cx="10486080" cy="864238"/>
            <a:chOff x="960838" y="4254815"/>
            <a:chExt cx="10486080" cy="864238"/>
          </a:xfrm>
        </p:grpSpPr>
        <p:pic>
          <p:nvPicPr>
            <p:cNvPr id="18" name="droppedImage.png" descr="droppedImag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40035" r="834"/>
            <a:stretch/>
          </p:blipFill>
          <p:spPr>
            <a:xfrm>
              <a:off x="4696003" y="4417481"/>
              <a:ext cx="3174001" cy="549544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5" name="Group 34"/>
            <p:cNvGrpSpPr/>
            <p:nvPr/>
          </p:nvGrpSpPr>
          <p:grpSpPr>
            <a:xfrm>
              <a:off x="960838" y="4254815"/>
              <a:ext cx="10486080" cy="864238"/>
              <a:chOff x="1204800" y="2620147"/>
              <a:chExt cx="10486080" cy="864238"/>
            </a:xfrm>
          </p:grpSpPr>
          <p:sp>
            <p:nvSpPr>
              <p:cNvPr id="37" name="first-order…"/>
              <p:cNvSpPr/>
              <p:nvPr/>
            </p:nvSpPr>
            <p:spPr>
              <a:xfrm>
                <a:off x="1204800" y="2649001"/>
                <a:ext cx="200997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/>
              <a:p>
                <a:pPr algn="ctr" defTabSz="383963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sz="2400" dirty="0">
                    <a:latin typeface="+mj-lt"/>
                  </a:rPr>
                  <a:t>second</a:t>
                </a:r>
                <a:r>
                  <a:rPr sz="2400" dirty="0">
                    <a:latin typeface="+mj-lt"/>
                  </a:rPr>
                  <a:t>-order</a:t>
                </a:r>
              </a:p>
              <a:p>
                <a:pPr algn="ctr" defTabSz="383963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2400" dirty="0">
                    <a:latin typeface="+mj-lt"/>
                  </a:rPr>
                  <a:t>finite difference</a:t>
                </a: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8345546" y="3074571"/>
                <a:ext cx="70903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/>
              <p:cNvGrpSpPr/>
              <p:nvPr/>
            </p:nvGrpSpPr>
            <p:grpSpPr>
              <a:xfrm>
                <a:off x="9360820" y="2620147"/>
                <a:ext cx="2330060" cy="864238"/>
                <a:chOff x="9573131" y="2683037"/>
                <a:chExt cx="2330060" cy="864238"/>
              </a:xfrm>
            </p:grpSpPr>
            <p:graphicFrame>
              <p:nvGraphicFramePr>
                <p:cNvPr id="40" name="Table"/>
                <p:cNvGraphicFramePr/>
                <p:nvPr>
                  <p:extLst>
                    <p:ext uri="{D42A27DB-BD31-4B8C-83A1-F6EECF244321}">
                      <p14:modId xmlns:p14="http://schemas.microsoft.com/office/powerpoint/2010/main" val="732565"/>
                    </p:ext>
                  </p:extLst>
                </p:nvPr>
              </p:nvGraphicFramePr>
              <p:xfrm>
                <a:off x="10078195" y="3110077"/>
                <a:ext cx="1319934" cy="437198"/>
              </p:xfrm>
              <a:graphic>
                <a:graphicData uri="http://schemas.openxmlformats.org/drawingml/2006/table">
                  <a:tbl>
                    <a:tblPr/>
                    <a:tblGrid>
                      <a:gridCol w="439978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439978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439978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264319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4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35719" marR="35719" marT="35719" marB="35719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lang="en-US" sz="24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-2</a:t>
                            </a:r>
                            <a:endPara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endParaRPr>
                          </a:p>
                        </a:txBody>
                        <a:tcPr marL="35719" marR="35719" marT="35719" marB="35719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4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35719" marR="35719" marT="35719" marB="35719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41" name="1D derivative filter"/>
                <p:cNvSpPr/>
                <p:nvPr/>
              </p:nvSpPr>
              <p:spPr>
                <a:xfrm>
                  <a:off x="9573131" y="2683037"/>
                  <a:ext cx="2330060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lang="en-US" sz="2400" dirty="0">
                      <a:latin typeface="+mj-lt"/>
                    </a:rPr>
                    <a:t>Laplace</a:t>
                  </a:r>
                  <a:r>
                    <a:rPr sz="2400" dirty="0">
                      <a:latin typeface="+mj-lt"/>
                    </a:rPr>
                    <a:t> filter</a:t>
                  </a:r>
                </a:p>
              </p:txBody>
            </p:sp>
          </p:grpSp>
        </p:grpSp>
        <p:pic>
          <p:nvPicPr>
            <p:cNvPr id="42" name="droppedImage.pdf" descr="droppedImage.pdf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13834" r="67501"/>
            <a:stretch/>
          </p:blipFill>
          <p:spPr>
            <a:xfrm>
              <a:off x="3940133" y="4416956"/>
              <a:ext cx="801385" cy="55006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" name="droppedImage.png" descr="droppedImag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88620"/>
            <a:stretch/>
          </p:blipFill>
          <p:spPr>
            <a:xfrm>
              <a:off x="3280100" y="4407083"/>
              <a:ext cx="610821" cy="54954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3916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types of image transformations can we do?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232905" y="1396526"/>
            <a:ext cx="4153058" cy="5393022"/>
            <a:chOff x="1611419" y="1325563"/>
            <a:chExt cx="4153058" cy="5393022"/>
          </a:xfrm>
        </p:grpSpPr>
        <p:pic>
          <p:nvPicPr>
            <p:cNvPr id="14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11656" y="1325563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15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11656" y="4303643"/>
              <a:ext cx="2754216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18" name="changes the pixel values"/>
            <p:cNvSpPr/>
            <p:nvPr/>
          </p:nvSpPr>
          <p:spPr>
            <a:xfrm>
              <a:off x="1611419" y="6277117"/>
              <a:ext cx="415305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i="1" dirty="0">
                  <a:latin typeface="+mj-lt"/>
                </a:rPr>
                <a:t>range</a:t>
              </a:r>
              <a:r>
                <a:rPr lang="en-US" sz="2400" dirty="0">
                  <a:latin typeface="+mj-lt"/>
                </a:rPr>
                <a:t> of image function</a:t>
              </a:r>
              <a:endParaRPr sz="2400" dirty="0">
                <a:latin typeface="+mj-lt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rot="5400000">
              <a:off x="3260213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7355556" y="1394014"/>
            <a:ext cx="4360598" cy="5395535"/>
            <a:chOff x="6343101" y="1325880"/>
            <a:chExt cx="4360598" cy="5395535"/>
          </a:xfrm>
        </p:grpSpPr>
        <p:pic>
          <p:nvPicPr>
            <p:cNvPr id="16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47108" y="1325880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17" name="image.png" descr="image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651044">
              <a:off x="7009478" y="4485487"/>
              <a:ext cx="3027841" cy="1463167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19" name="changes the pixel location"/>
            <p:cNvSpPr/>
            <p:nvPr/>
          </p:nvSpPr>
          <p:spPr>
            <a:xfrm>
              <a:off x="6343101" y="6279947"/>
              <a:ext cx="436059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i="1" dirty="0">
                  <a:latin typeface="+mj-lt"/>
                </a:rPr>
                <a:t>domain</a:t>
              </a:r>
              <a:r>
                <a:rPr lang="en-US" sz="2400" dirty="0">
                  <a:latin typeface="+mj-lt"/>
                </a:rPr>
                <a:t> of image function</a:t>
              </a:r>
              <a:endParaRPr sz="2400" dirty="0">
                <a:latin typeface="+mj-lt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>
              <a:off x="8095665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>
            <a:off x="6096000" y="1325563"/>
            <a:ext cx="0" cy="55324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iltering"/>
          <p:cNvSpPr/>
          <p:nvPr/>
        </p:nvSpPr>
        <p:spPr>
          <a:xfrm>
            <a:off x="459870" y="3508348"/>
            <a:ext cx="1075807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</a:t>
            </a:r>
            <a:r>
              <a:rPr sz="2400" dirty="0">
                <a:latin typeface="+mj-lt"/>
              </a:rPr>
              <a:t>iltering</a:t>
            </a:r>
          </a:p>
        </p:txBody>
      </p:sp>
      <p:sp>
        <p:nvSpPr>
          <p:cNvPr id="36" name="Warping"/>
          <p:cNvSpPr/>
          <p:nvPr/>
        </p:nvSpPr>
        <p:spPr>
          <a:xfrm>
            <a:off x="6651724" y="3508348"/>
            <a:ext cx="1114792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</a:t>
            </a:r>
            <a:r>
              <a:rPr sz="2400" dirty="0">
                <a:latin typeface="+mj-lt"/>
              </a:rPr>
              <a:t>arping</a:t>
            </a:r>
          </a:p>
        </p:txBody>
      </p:sp>
      <p:pic>
        <p:nvPicPr>
          <p:cNvPr id="20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0922" y="2190586"/>
            <a:ext cx="232172" cy="223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.pdf" descr="latex-image-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0922" y="5160188"/>
            <a:ext cx="241102" cy="250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atex-image-5.pdf" descr="latex-image-5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42934" y="3561138"/>
            <a:ext cx="2321719" cy="330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atex-image-6.pdf" descr="latex-image-6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92381" y="3561138"/>
            <a:ext cx="2321719" cy="330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13173" y="2194560"/>
            <a:ext cx="232172" cy="223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3173" y="5157216"/>
            <a:ext cx="241102" cy="2500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389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erivative Theorem of Convolution"/>
          <p:cNvSpPr/>
          <p:nvPr/>
        </p:nvSpPr>
        <p:spPr>
          <a:xfrm>
            <a:off x="947946" y="1325563"/>
            <a:ext cx="943062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As with derivative, we can combine Laplace filtering with Gaussian filtering</a:t>
            </a:r>
            <a:endParaRPr sz="2400" dirty="0">
              <a:latin typeface="+mj-lt"/>
            </a:endParaRPr>
          </a:p>
        </p:txBody>
      </p:sp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of Gaussian (</a:t>
            </a:r>
            <a:r>
              <a:rPr lang="en-US" dirty="0" err="1"/>
              <a:t>LoG</a:t>
            </a:r>
            <a:r>
              <a:rPr lang="en-US" dirty="0"/>
              <a:t>) filter</a:t>
            </a:r>
            <a:endParaRPr dirty="0"/>
          </a:p>
        </p:txBody>
      </p:sp>
      <p:pic>
        <p:nvPicPr>
          <p:cNvPr id="2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2862" y="2215329"/>
            <a:ext cx="4486276" cy="364571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Laplacian"/>
          <p:cNvSpPr/>
          <p:nvPr/>
        </p:nvSpPr>
        <p:spPr>
          <a:xfrm>
            <a:off x="1978345" y="3637819"/>
            <a:ext cx="187225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Laplacian</a:t>
            </a:r>
            <a:r>
              <a:rPr lang="en-US" sz="2400" dirty="0">
                <a:latin typeface="+mj-lt"/>
              </a:rPr>
              <a:t> of Gaussian</a:t>
            </a:r>
            <a:endParaRPr sz="2400" dirty="0">
              <a:latin typeface="+mj-lt"/>
            </a:endParaRPr>
          </a:p>
        </p:txBody>
      </p:sp>
      <p:sp>
        <p:nvSpPr>
          <p:cNvPr id="23" name="Output"/>
          <p:cNvSpPr/>
          <p:nvPr/>
        </p:nvSpPr>
        <p:spPr>
          <a:xfrm>
            <a:off x="2464029" y="4893379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</a:t>
            </a:r>
            <a:r>
              <a:rPr sz="2400" dirty="0">
                <a:latin typeface="+mj-lt"/>
              </a:rPr>
              <a:t>utput</a:t>
            </a:r>
          </a:p>
        </p:txBody>
      </p:sp>
      <p:sp>
        <p:nvSpPr>
          <p:cNvPr id="24" name="Input"/>
          <p:cNvSpPr/>
          <p:nvPr/>
        </p:nvSpPr>
        <p:spPr>
          <a:xfrm>
            <a:off x="2557004" y="2651126"/>
            <a:ext cx="714939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  <p:sp>
        <p:nvSpPr>
          <p:cNvPr id="26" name="Rectangle"/>
          <p:cNvSpPr/>
          <p:nvPr/>
        </p:nvSpPr>
        <p:spPr>
          <a:xfrm>
            <a:off x="4129088" y="4699705"/>
            <a:ext cx="4210050" cy="9105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>
              <a:latin typeface="+mj-lt"/>
            </a:endParaRPr>
          </a:p>
        </p:txBody>
      </p:sp>
      <p:sp>
        <p:nvSpPr>
          <p:cNvPr id="27" name="?"/>
          <p:cNvSpPr/>
          <p:nvPr/>
        </p:nvSpPr>
        <p:spPr>
          <a:xfrm>
            <a:off x="5960546" y="4801046"/>
            <a:ext cx="270908" cy="61170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76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360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767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0601" y="2215329"/>
            <a:ext cx="4486276" cy="364571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Derivative Theorem of Convolution"/>
          <p:cNvSpPr/>
          <p:nvPr/>
        </p:nvSpPr>
        <p:spPr>
          <a:xfrm>
            <a:off x="947946" y="1325563"/>
            <a:ext cx="943062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As with derivative, we can combine Laplace filtering with Gaussian filtering</a:t>
            </a:r>
            <a:endParaRPr sz="2400" dirty="0">
              <a:latin typeface="+mj-lt"/>
            </a:endParaRPr>
          </a:p>
        </p:txBody>
      </p:sp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of Gaussian (</a:t>
            </a:r>
            <a:r>
              <a:rPr lang="en-US" dirty="0" err="1"/>
              <a:t>LoG</a:t>
            </a:r>
            <a:r>
              <a:rPr lang="en-US" dirty="0"/>
              <a:t>) filter</a:t>
            </a:r>
            <a:endParaRPr dirty="0"/>
          </a:p>
        </p:txBody>
      </p:sp>
      <p:sp>
        <p:nvSpPr>
          <p:cNvPr id="22" name="Laplacian"/>
          <p:cNvSpPr/>
          <p:nvPr/>
        </p:nvSpPr>
        <p:spPr>
          <a:xfrm>
            <a:off x="1978345" y="3637819"/>
            <a:ext cx="187225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Laplacian</a:t>
            </a:r>
            <a:r>
              <a:rPr lang="en-US" sz="2400" dirty="0">
                <a:latin typeface="+mj-lt"/>
              </a:rPr>
              <a:t> of Gaussian</a:t>
            </a:r>
            <a:endParaRPr sz="2400" dirty="0">
              <a:latin typeface="+mj-lt"/>
            </a:endParaRPr>
          </a:p>
        </p:txBody>
      </p:sp>
      <p:sp>
        <p:nvSpPr>
          <p:cNvPr id="23" name="Output"/>
          <p:cNvSpPr/>
          <p:nvPr/>
        </p:nvSpPr>
        <p:spPr>
          <a:xfrm>
            <a:off x="2464029" y="4893379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</a:t>
            </a:r>
            <a:r>
              <a:rPr sz="2400" dirty="0">
                <a:latin typeface="+mj-lt"/>
              </a:rPr>
              <a:t>utput</a:t>
            </a:r>
          </a:p>
        </p:txBody>
      </p:sp>
      <p:sp>
        <p:nvSpPr>
          <p:cNvPr id="24" name="Input"/>
          <p:cNvSpPr/>
          <p:nvPr/>
        </p:nvSpPr>
        <p:spPr>
          <a:xfrm>
            <a:off x="2557004" y="2651126"/>
            <a:ext cx="714939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  <p:sp>
        <p:nvSpPr>
          <p:cNvPr id="10" name="Zero crossings are more accurate at localizing edges"/>
          <p:cNvSpPr/>
          <p:nvPr/>
        </p:nvSpPr>
        <p:spPr>
          <a:xfrm>
            <a:off x="8541880" y="4893379"/>
            <a:ext cx="310745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“z</a:t>
            </a:r>
            <a:r>
              <a:rPr sz="2400" dirty="0">
                <a:latin typeface="+mj-lt"/>
              </a:rPr>
              <a:t>ero crossings</a:t>
            </a:r>
            <a:r>
              <a:rPr lang="en-US" sz="2400" dirty="0"/>
              <a:t>”</a:t>
            </a:r>
            <a:r>
              <a:rPr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at edges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173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Laplace and </a:t>
            </a:r>
            <a:r>
              <a:rPr lang="en-US" dirty="0" err="1"/>
              <a:t>LoG</a:t>
            </a:r>
            <a:r>
              <a:rPr lang="en-US" dirty="0"/>
              <a:t> filtering examples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949339" y="1128712"/>
            <a:ext cx="10293323" cy="5626076"/>
            <a:chOff x="949339" y="1128712"/>
            <a:chExt cx="10293323" cy="5626076"/>
          </a:xfrm>
        </p:grpSpPr>
        <p:grpSp>
          <p:nvGrpSpPr>
            <p:cNvPr id="2" name="Group 1"/>
            <p:cNvGrpSpPr/>
            <p:nvPr/>
          </p:nvGrpSpPr>
          <p:grpSpPr>
            <a:xfrm>
              <a:off x="949339" y="1128712"/>
              <a:ext cx="10293323" cy="5084736"/>
              <a:chOff x="901700" y="1128712"/>
              <a:chExt cx="10293323" cy="5084736"/>
            </a:xfrm>
          </p:grpSpPr>
          <p:pic>
            <p:nvPicPr>
              <p:cNvPr id="9" name="lena_laplace_noblur.jpg" descr="lena_laplace_noblur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110287" y="1128712"/>
                <a:ext cx="5084736" cy="508473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1" name="lena_laplace_gauss5.jpg" descr="lena_laplace_gauss5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01700" y="1159083"/>
                <a:ext cx="5054365" cy="505436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15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</a:p>
          </p:txBody>
        </p:sp>
        <p:sp>
          <p:nvSpPr>
            <p:cNvPr id="16" name="Laplace filter"/>
            <p:cNvSpPr/>
            <p:nvPr/>
          </p:nvSpPr>
          <p:spPr>
            <a:xfrm>
              <a:off x="6157926" y="6327748"/>
              <a:ext cx="5084736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Laplace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1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of Gaussian vs Derivative of Gaussian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966788" y="1159083"/>
            <a:ext cx="10258425" cy="5595705"/>
            <a:chOff x="949339" y="1159083"/>
            <a:chExt cx="10258425" cy="5595705"/>
          </a:xfrm>
        </p:grpSpPr>
        <p:pic>
          <p:nvPicPr>
            <p:cNvPr id="11" name="lena_laplace_gauss5.jpg" descr="lena_laplace_gauss5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Laplace filter"/>
            <p:cNvSpPr/>
            <p:nvPr/>
          </p:nvSpPr>
          <p:spPr>
            <a:xfrm>
              <a:off x="6157926" y="6327748"/>
              <a:ext cx="5049838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2" name="lena_grad.jpg" descr="lena_grad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206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of Gaussian vs Derivative of Gaussian</a:t>
            </a:r>
            <a:endParaRPr dirty="0"/>
          </a:p>
        </p:txBody>
      </p:sp>
      <p:sp>
        <p:nvSpPr>
          <p:cNvPr id="21" name="Zero crossings are more accurate at localizing edges…"/>
          <p:cNvSpPr/>
          <p:nvPr/>
        </p:nvSpPr>
        <p:spPr>
          <a:xfrm>
            <a:off x="1288177" y="6259814"/>
            <a:ext cx="961564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ctr" defTabSz="383963">
              <a:defRPr sz="3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+mj-lt"/>
              </a:rPr>
              <a:t>Zero crossings are more accurate at localizing edges</a:t>
            </a:r>
            <a:r>
              <a:rPr lang="en-US" sz="2400" dirty="0">
                <a:latin typeface="+mj-lt"/>
              </a:rPr>
              <a:t> </a:t>
            </a:r>
            <a:r>
              <a:rPr sz="2400" dirty="0">
                <a:latin typeface="+mj-lt"/>
              </a:rPr>
              <a:t>(but not very convenient)</a:t>
            </a:r>
            <a:r>
              <a:rPr lang="en-US" sz="2400" dirty="0">
                <a:latin typeface="+mj-lt"/>
              </a:rPr>
              <a:t>.</a:t>
            </a:r>
            <a:endParaRPr sz="2400" dirty="0">
              <a:latin typeface="+mj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97372" y="1657348"/>
            <a:ext cx="9797257" cy="4429828"/>
            <a:chOff x="1193800" y="1657348"/>
            <a:chExt cx="9797257" cy="4429828"/>
          </a:xfrm>
        </p:grpSpPr>
        <p:sp>
          <p:nvSpPr>
            <p:cNvPr id="15" name="Laplace filter"/>
            <p:cNvSpPr/>
            <p:nvPr/>
          </p:nvSpPr>
          <p:spPr>
            <a:xfrm>
              <a:off x="1193800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Laplace filter"/>
            <p:cNvSpPr/>
            <p:nvPr/>
          </p:nvSpPr>
          <p:spPr>
            <a:xfrm>
              <a:off x="6146005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0" name="lena_laplace_gauss5.jpg" descr="lena_laplace_gauss5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lena_grad.jpg" descr="lena_grad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" name="zero-crossing"/>
            <p:cNvSpPr/>
            <p:nvPr/>
          </p:nvSpPr>
          <p:spPr>
            <a:xfrm>
              <a:off x="4169531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4" name="Straight Arrow Connector 3"/>
            <p:cNvCxnSpPr>
              <a:stCxn id="18" idx="2"/>
            </p:cNvCxnSpPr>
            <p:nvPr/>
          </p:nvCxnSpPr>
          <p:spPr>
            <a:xfrm flipH="1">
              <a:off x="4368800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27" name="Straight Arrow Connector 26"/>
            <p:cNvCxnSpPr>
              <a:stCxn id="26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061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Gaussian filters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293160" y="784315"/>
            <a:ext cx="4049566" cy="2634748"/>
            <a:chOff x="293160" y="784315"/>
            <a:chExt cx="4049566" cy="2634748"/>
          </a:xfrm>
        </p:grpSpPr>
        <p:pic>
          <p:nvPicPr>
            <p:cNvPr id="13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3160" y="784315"/>
              <a:ext cx="3009769" cy="21148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Edittex" descr="Edittex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52587" y="1095402"/>
              <a:ext cx="2090139" cy="45521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" name="Gaussian"/>
            <p:cNvSpPr/>
            <p:nvPr/>
          </p:nvSpPr>
          <p:spPr>
            <a:xfrm>
              <a:off x="1212764" y="2977595"/>
              <a:ext cx="117820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Gaussian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93229" y="1893643"/>
            <a:ext cx="3605543" cy="2587458"/>
            <a:chOff x="4293229" y="1893643"/>
            <a:chExt cx="3605543" cy="2587458"/>
          </a:xfrm>
        </p:grpSpPr>
        <p:pic>
          <p:nvPicPr>
            <p:cNvPr id="14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Edittex" descr="Edittex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86032" y="1893643"/>
              <a:ext cx="985624" cy="43747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65565" y="3119416"/>
            <a:ext cx="2988072" cy="3621429"/>
            <a:chOff x="8005277" y="3158758"/>
            <a:chExt cx="2988072" cy="3621429"/>
          </a:xfrm>
        </p:grpSpPr>
        <p:pic>
          <p:nvPicPr>
            <p:cNvPr id="19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" name="Edittex" descr="Edittex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sp>
        <p:nvSpPr>
          <p:cNvPr id="15" name="Laplacian of Gaussian"/>
          <p:cNvSpPr/>
          <p:nvPr/>
        </p:nvSpPr>
        <p:spPr>
          <a:xfrm>
            <a:off x="5521235" y="4977621"/>
            <a:ext cx="38157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how does this relate to this lecture’s cover picture?</a:t>
            </a:r>
            <a:endParaRPr dirty="0">
              <a:latin typeface="+mj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326880" y="5381897"/>
            <a:ext cx="44157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8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7"/>
          <p:cNvSpPr txBox="1">
            <a:spLocks/>
          </p:cNvSpPr>
          <p:nvPr/>
        </p:nvSpPr>
        <p:spPr>
          <a:xfrm>
            <a:off x="357188" y="1586708"/>
            <a:ext cx="11477624" cy="74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Basic reading: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Szeliski</a:t>
            </a:r>
            <a:r>
              <a:rPr lang="en-US" sz="2000" dirty="0"/>
              <a:t> textbook, Section 3.2</a:t>
            </a:r>
          </a:p>
        </p:txBody>
      </p:sp>
      <p:sp>
        <p:nvSpPr>
          <p:cNvPr id="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4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types of image filtering can we do?</a:t>
            </a:r>
            <a:endParaRPr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600704" y="1932796"/>
            <a:ext cx="4990590" cy="1828800"/>
            <a:chOff x="4039939" y="1755799"/>
            <a:chExt cx="4112122" cy="1506886"/>
          </a:xfrm>
        </p:grpSpPr>
        <p:sp>
          <p:nvSpPr>
            <p:cNvPr id="26" name="Square"/>
            <p:cNvSpPr/>
            <p:nvPr/>
          </p:nvSpPr>
          <p:spPr>
            <a:xfrm>
              <a:off x="5044529" y="2509242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" name="Square"/>
            <p:cNvSpPr/>
            <p:nvPr/>
          </p:nvSpPr>
          <p:spPr>
            <a:xfrm>
              <a:off x="4291086" y="225809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" name="Square"/>
            <p:cNvSpPr/>
            <p:nvPr/>
          </p:nvSpPr>
          <p:spPr>
            <a:xfrm>
              <a:off x="4291086" y="276038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" name="Square"/>
            <p:cNvSpPr/>
            <p:nvPr/>
          </p:nvSpPr>
          <p:spPr>
            <a:xfrm>
              <a:off x="4542234" y="225809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" name="Square"/>
            <p:cNvSpPr/>
            <p:nvPr/>
          </p:nvSpPr>
          <p:spPr>
            <a:xfrm>
              <a:off x="5295676" y="2258094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" name="Square"/>
            <p:cNvSpPr/>
            <p:nvPr/>
          </p:nvSpPr>
          <p:spPr>
            <a:xfrm>
              <a:off x="4291086" y="175579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" name="Square"/>
            <p:cNvSpPr/>
            <p:nvPr/>
          </p:nvSpPr>
          <p:spPr>
            <a:xfrm>
              <a:off x="5044529" y="2006947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7" name="Square"/>
            <p:cNvSpPr/>
            <p:nvPr/>
          </p:nvSpPr>
          <p:spPr>
            <a:xfrm>
              <a:off x="5044529" y="175579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8" name="Square"/>
            <p:cNvSpPr/>
            <p:nvPr/>
          </p:nvSpPr>
          <p:spPr>
            <a:xfrm>
              <a:off x="4039939" y="1755799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9" name="Square"/>
            <p:cNvSpPr/>
            <p:nvPr/>
          </p:nvSpPr>
          <p:spPr>
            <a:xfrm>
              <a:off x="4542234" y="1755799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0" name="Square"/>
            <p:cNvSpPr/>
            <p:nvPr/>
          </p:nvSpPr>
          <p:spPr>
            <a:xfrm>
              <a:off x="4039939" y="2006947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1" name="Square"/>
            <p:cNvSpPr/>
            <p:nvPr/>
          </p:nvSpPr>
          <p:spPr>
            <a:xfrm>
              <a:off x="5295676" y="1755799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2" name="Square"/>
            <p:cNvSpPr/>
            <p:nvPr/>
          </p:nvSpPr>
          <p:spPr>
            <a:xfrm>
              <a:off x="4793381" y="2760389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3" name="Square"/>
            <p:cNvSpPr/>
            <p:nvPr/>
          </p:nvSpPr>
          <p:spPr>
            <a:xfrm>
              <a:off x="4542234" y="276038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4" name="Square"/>
            <p:cNvSpPr/>
            <p:nvPr/>
          </p:nvSpPr>
          <p:spPr>
            <a:xfrm>
              <a:off x="5044529" y="3011537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5" name="Square"/>
            <p:cNvSpPr/>
            <p:nvPr/>
          </p:nvSpPr>
          <p:spPr>
            <a:xfrm>
              <a:off x="4039939" y="2760389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6" name="Square"/>
            <p:cNvSpPr/>
            <p:nvPr/>
          </p:nvSpPr>
          <p:spPr>
            <a:xfrm>
              <a:off x="4039939" y="3011537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7" name="Square"/>
            <p:cNvSpPr/>
            <p:nvPr/>
          </p:nvSpPr>
          <p:spPr>
            <a:xfrm>
              <a:off x="5044529" y="2760389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8" name="Square"/>
            <p:cNvSpPr/>
            <p:nvPr/>
          </p:nvSpPr>
          <p:spPr>
            <a:xfrm>
              <a:off x="4793381" y="2509242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9" name="Square"/>
            <p:cNvSpPr/>
            <p:nvPr/>
          </p:nvSpPr>
          <p:spPr>
            <a:xfrm>
              <a:off x="4793381" y="225809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0" name="Square"/>
            <p:cNvSpPr/>
            <p:nvPr/>
          </p:nvSpPr>
          <p:spPr>
            <a:xfrm>
              <a:off x="4542234" y="2509242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1" name="Square"/>
            <p:cNvSpPr/>
            <p:nvPr/>
          </p:nvSpPr>
          <p:spPr>
            <a:xfrm>
              <a:off x="5295676" y="2509242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2" name="Square"/>
            <p:cNvSpPr/>
            <p:nvPr/>
          </p:nvSpPr>
          <p:spPr>
            <a:xfrm>
              <a:off x="4291086" y="2509242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3" name="Square"/>
            <p:cNvSpPr/>
            <p:nvPr/>
          </p:nvSpPr>
          <p:spPr>
            <a:xfrm>
              <a:off x="4793381" y="3011537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4" name="Square"/>
            <p:cNvSpPr/>
            <p:nvPr/>
          </p:nvSpPr>
          <p:spPr>
            <a:xfrm>
              <a:off x="4793381" y="1755799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5" name="Square"/>
            <p:cNvSpPr/>
            <p:nvPr/>
          </p:nvSpPr>
          <p:spPr>
            <a:xfrm>
              <a:off x="4793381" y="2006947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6" name="Square"/>
            <p:cNvSpPr/>
            <p:nvPr/>
          </p:nvSpPr>
          <p:spPr>
            <a:xfrm>
              <a:off x="4291086" y="2006947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7" name="Square"/>
            <p:cNvSpPr/>
            <p:nvPr/>
          </p:nvSpPr>
          <p:spPr>
            <a:xfrm>
              <a:off x="4542234" y="2006947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8" name="Square"/>
            <p:cNvSpPr/>
            <p:nvPr/>
          </p:nvSpPr>
          <p:spPr>
            <a:xfrm>
              <a:off x="4039939" y="2509242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9" name="Square"/>
            <p:cNvSpPr/>
            <p:nvPr/>
          </p:nvSpPr>
          <p:spPr>
            <a:xfrm>
              <a:off x="5295676" y="3011537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0" name="Square"/>
            <p:cNvSpPr/>
            <p:nvPr/>
          </p:nvSpPr>
          <p:spPr>
            <a:xfrm>
              <a:off x="4542234" y="3011537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1" name="Square"/>
            <p:cNvSpPr/>
            <p:nvPr/>
          </p:nvSpPr>
          <p:spPr>
            <a:xfrm>
              <a:off x="4291086" y="3011537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2" name="Square"/>
            <p:cNvSpPr/>
            <p:nvPr/>
          </p:nvSpPr>
          <p:spPr>
            <a:xfrm>
              <a:off x="5295676" y="2006947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3" name="Square"/>
            <p:cNvSpPr/>
            <p:nvPr/>
          </p:nvSpPr>
          <p:spPr>
            <a:xfrm>
              <a:off x="5295676" y="276038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4" name="Square"/>
            <p:cNvSpPr/>
            <p:nvPr/>
          </p:nvSpPr>
          <p:spPr>
            <a:xfrm>
              <a:off x="5044529" y="225809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5" name="Square"/>
            <p:cNvSpPr/>
            <p:nvPr/>
          </p:nvSpPr>
          <p:spPr>
            <a:xfrm>
              <a:off x="4039939" y="2258094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grpSp>
          <p:nvGrpSpPr>
            <p:cNvPr id="66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67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68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69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0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1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2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3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4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5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6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7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8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9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0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1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2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3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4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5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6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7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8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9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0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1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2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3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4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5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6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7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8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9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0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1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2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grpSp>
          <p:nvGrpSpPr>
            <p:cNvPr id="103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104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5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6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7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8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9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0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1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2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3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4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5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6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7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8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9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0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1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2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3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4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5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6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7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8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9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0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1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2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3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4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5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6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7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8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9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grpSp>
          <p:nvGrpSpPr>
            <p:cNvPr id="140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141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2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3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4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5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6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7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8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9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0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1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2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3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4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5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6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7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8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9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0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1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2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3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4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5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6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7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8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9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0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1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2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3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4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5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6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sp>
          <p:nvSpPr>
            <p:cNvPr id="177" name="Square"/>
            <p:cNvSpPr/>
            <p:nvPr/>
          </p:nvSpPr>
          <p:spPr>
            <a:xfrm>
              <a:off x="4793381" y="2264792"/>
              <a:ext cx="251148" cy="251148"/>
            </a:xfrm>
            <a:prstGeom prst="rect">
              <a:avLst/>
            </a:prstGeom>
            <a:solidFill>
              <a:srgbClr val="000000">
                <a:alpha val="49803"/>
              </a:srgbClr>
            </a:solidFill>
            <a:ln w="5080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178" name="Square"/>
            <p:cNvSpPr/>
            <p:nvPr/>
          </p:nvSpPr>
          <p:spPr>
            <a:xfrm>
              <a:off x="6645176" y="1755800"/>
              <a:ext cx="1506885" cy="1506885"/>
            </a:xfrm>
            <a:prstGeom prst="rect">
              <a:avLst/>
            </a:prstGeom>
            <a:solidFill>
              <a:srgbClr val="00510C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grpSp>
          <p:nvGrpSpPr>
            <p:cNvPr id="179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180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1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2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3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4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5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6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7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8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9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0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1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2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3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4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5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6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7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8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9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0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1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2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3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4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5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6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7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8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9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0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1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2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3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4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5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sp>
          <p:nvSpPr>
            <p:cNvPr id="216" name="Line"/>
            <p:cNvSpPr/>
            <p:nvPr/>
          </p:nvSpPr>
          <p:spPr>
            <a:xfrm flipH="1" flipV="1">
              <a:off x="5044529" y="2389807"/>
              <a:ext cx="2504777" cy="1"/>
            </a:xfrm>
            <a:prstGeom prst="line">
              <a:avLst/>
            </a:prstGeom>
            <a:ln w="38100">
              <a:solidFill>
                <a:srgbClr val="000000"/>
              </a:solidFill>
              <a:headEnd type="arrow"/>
            </a:ln>
          </p:spPr>
          <p:txBody>
            <a:bodyPr lIns="32146" rIns="32146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600703" y="4704032"/>
            <a:ext cx="4990589" cy="1828800"/>
            <a:chOff x="4039939" y="4416846"/>
            <a:chExt cx="4112122" cy="1506886"/>
          </a:xfrm>
        </p:grpSpPr>
        <p:sp>
          <p:nvSpPr>
            <p:cNvPr id="217" name="Square"/>
            <p:cNvSpPr/>
            <p:nvPr/>
          </p:nvSpPr>
          <p:spPr>
            <a:xfrm>
              <a:off x="5044529" y="517028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18" name="Square"/>
            <p:cNvSpPr/>
            <p:nvPr/>
          </p:nvSpPr>
          <p:spPr>
            <a:xfrm>
              <a:off x="4291086" y="4919141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19" name="Square"/>
            <p:cNvSpPr/>
            <p:nvPr/>
          </p:nvSpPr>
          <p:spPr>
            <a:xfrm>
              <a:off x="4291086" y="5421436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0" name="Square"/>
            <p:cNvSpPr/>
            <p:nvPr/>
          </p:nvSpPr>
          <p:spPr>
            <a:xfrm>
              <a:off x="4542234" y="4919141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1" name="Square"/>
            <p:cNvSpPr/>
            <p:nvPr/>
          </p:nvSpPr>
          <p:spPr>
            <a:xfrm>
              <a:off x="5295676" y="4919141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2" name="Square"/>
            <p:cNvSpPr/>
            <p:nvPr/>
          </p:nvSpPr>
          <p:spPr>
            <a:xfrm>
              <a:off x="4291086" y="4416846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3" name="Square"/>
            <p:cNvSpPr/>
            <p:nvPr/>
          </p:nvSpPr>
          <p:spPr>
            <a:xfrm>
              <a:off x="5044529" y="466799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4" name="Square"/>
            <p:cNvSpPr/>
            <p:nvPr/>
          </p:nvSpPr>
          <p:spPr>
            <a:xfrm>
              <a:off x="5044529" y="4416846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5" name="Square"/>
            <p:cNvSpPr/>
            <p:nvPr/>
          </p:nvSpPr>
          <p:spPr>
            <a:xfrm>
              <a:off x="4039939" y="4416846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6" name="Square"/>
            <p:cNvSpPr/>
            <p:nvPr/>
          </p:nvSpPr>
          <p:spPr>
            <a:xfrm>
              <a:off x="4542234" y="4416846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7" name="Square"/>
            <p:cNvSpPr/>
            <p:nvPr/>
          </p:nvSpPr>
          <p:spPr>
            <a:xfrm>
              <a:off x="4039939" y="4667994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8" name="Square"/>
            <p:cNvSpPr/>
            <p:nvPr/>
          </p:nvSpPr>
          <p:spPr>
            <a:xfrm>
              <a:off x="5295676" y="4416846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9" name="Square"/>
            <p:cNvSpPr/>
            <p:nvPr/>
          </p:nvSpPr>
          <p:spPr>
            <a:xfrm>
              <a:off x="4793381" y="5421436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0" name="Square"/>
            <p:cNvSpPr/>
            <p:nvPr/>
          </p:nvSpPr>
          <p:spPr>
            <a:xfrm>
              <a:off x="4542234" y="5421436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1" name="Square"/>
            <p:cNvSpPr/>
            <p:nvPr/>
          </p:nvSpPr>
          <p:spPr>
            <a:xfrm>
              <a:off x="5044529" y="567258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2" name="Square"/>
            <p:cNvSpPr/>
            <p:nvPr/>
          </p:nvSpPr>
          <p:spPr>
            <a:xfrm>
              <a:off x="4039939" y="5421436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3" name="Square"/>
            <p:cNvSpPr/>
            <p:nvPr/>
          </p:nvSpPr>
          <p:spPr>
            <a:xfrm>
              <a:off x="4039939" y="5672584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4" name="Square"/>
            <p:cNvSpPr/>
            <p:nvPr/>
          </p:nvSpPr>
          <p:spPr>
            <a:xfrm>
              <a:off x="5044529" y="5421436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5" name="Square"/>
            <p:cNvSpPr/>
            <p:nvPr/>
          </p:nvSpPr>
          <p:spPr>
            <a:xfrm>
              <a:off x="4793381" y="517028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6" name="Square"/>
            <p:cNvSpPr/>
            <p:nvPr/>
          </p:nvSpPr>
          <p:spPr>
            <a:xfrm>
              <a:off x="4793381" y="4919141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7" name="Square"/>
            <p:cNvSpPr/>
            <p:nvPr/>
          </p:nvSpPr>
          <p:spPr>
            <a:xfrm>
              <a:off x="4542234" y="517028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8" name="Square"/>
            <p:cNvSpPr/>
            <p:nvPr/>
          </p:nvSpPr>
          <p:spPr>
            <a:xfrm>
              <a:off x="5295676" y="5170289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9" name="Square"/>
            <p:cNvSpPr/>
            <p:nvPr/>
          </p:nvSpPr>
          <p:spPr>
            <a:xfrm>
              <a:off x="4291086" y="5170289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0" name="Square"/>
            <p:cNvSpPr/>
            <p:nvPr/>
          </p:nvSpPr>
          <p:spPr>
            <a:xfrm>
              <a:off x="4793381" y="5672584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1" name="Square"/>
            <p:cNvSpPr/>
            <p:nvPr/>
          </p:nvSpPr>
          <p:spPr>
            <a:xfrm>
              <a:off x="4793381" y="4416846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2" name="Square"/>
            <p:cNvSpPr/>
            <p:nvPr/>
          </p:nvSpPr>
          <p:spPr>
            <a:xfrm>
              <a:off x="4793381" y="4667994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3" name="Square"/>
            <p:cNvSpPr/>
            <p:nvPr/>
          </p:nvSpPr>
          <p:spPr>
            <a:xfrm>
              <a:off x="4291086" y="466799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4" name="Square"/>
            <p:cNvSpPr/>
            <p:nvPr/>
          </p:nvSpPr>
          <p:spPr>
            <a:xfrm>
              <a:off x="4542234" y="4667994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5" name="Square"/>
            <p:cNvSpPr/>
            <p:nvPr/>
          </p:nvSpPr>
          <p:spPr>
            <a:xfrm>
              <a:off x="4039939" y="5170289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6" name="Square"/>
            <p:cNvSpPr/>
            <p:nvPr/>
          </p:nvSpPr>
          <p:spPr>
            <a:xfrm>
              <a:off x="5295676" y="5672584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7" name="Square"/>
            <p:cNvSpPr/>
            <p:nvPr/>
          </p:nvSpPr>
          <p:spPr>
            <a:xfrm>
              <a:off x="4542234" y="5672584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8" name="Square"/>
            <p:cNvSpPr/>
            <p:nvPr/>
          </p:nvSpPr>
          <p:spPr>
            <a:xfrm>
              <a:off x="4291086" y="567258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9" name="Square"/>
            <p:cNvSpPr/>
            <p:nvPr/>
          </p:nvSpPr>
          <p:spPr>
            <a:xfrm>
              <a:off x="5295676" y="4667994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0" name="Square"/>
            <p:cNvSpPr/>
            <p:nvPr/>
          </p:nvSpPr>
          <p:spPr>
            <a:xfrm>
              <a:off x="5295676" y="5421436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1" name="Square"/>
            <p:cNvSpPr/>
            <p:nvPr/>
          </p:nvSpPr>
          <p:spPr>
            <a:xfrm>
              <a:off x="5044529" y="4919141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2" name="Square"/>
            <p:cNvSpPr/>
            <p:nvPr/>
          </p:nvSpPr>
          <p:spPr>
            <a:xfrm>
              <a:off x="4039939" y="4919141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3" name="Square"/>
            <p:cNvSpPr/>
            <p:nvPr/>
          </p:nvSpPr>
          <p:spPr>
            <a:xfrm>
              <a:off x="7649766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4" name="Square"/>
            <p:cNvSpPr/>
            <p:nvPr/>
          </p:nvSpPr>
          <p:spPr>
            <a:xfrm>
              <a:off x="6896323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5" name="Square"/>
            <p:cNvSpPr/>
            <p:nvPr/>
          </p:nvSpPr>
          <p:spPr>
            <a:xfrm>
              <a:off x="6896323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6" name="Square"/>
            <p:cNvSpPr/>
            <p:nvPr/>
          </p:nvSpPr>
          <p:spPr>
            <a:xfrm>
              <a:off x="7147471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7" name="Square"/>
            <p:cNvSpPr/>
            <p:nvPr/>
          </p:nvSpPr>
          <p:spPr>
            <a:xfrm>
              <a:off x="7900913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8" name="Square"/>
            <p:cNvSpPr/>
            <p:nvPr/>
          </p:nvSpPr>
          <p:spPr>
            <a:xfrm>
              <a:off x="6896323" y="441684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9" name="Square"/>
            <p:cNvSpPr/>
            <p:nvPr/>
          </p:nvSpPr>
          <p:spPr>
            <a:xfrm>
              <a:off x="7649766" y="466799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0" name="Square"/>
            <p:cNvSpPr/>
            <p:nvPr/>
          </p:nvSpPr>
          <p:spPr>
            <a:xfrm>
              <a:off x="7649766" y="441684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1" name="Square"/>
            <p:cNvSpPr/>
            <p:nvPr/>
          </p:nvSpPr>
          <p:spPr>
            <a:xfrm>
              <a:off x="6645176" y="441684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2" name="Square"/>
            <p:cNvSpPr/>
            <p:nvPr/>
          </p:nvSpPr>
          <p:spPr>
            <a:xfrm>
              <a:off x="7147471" y="4416846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3" name="Square"/>
            <p:cNvSpPr/>
            <p:nvPr/>
          </p:nvSpPr>
          <p:spPr>
            <a:xfrm>
              <a:off x="6645176" y="4667994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4" name="Square"/>
            <p:cNvSpPr/>
            <p:nvPr/>
          </p:nvSpPr>
          <p:spPr>
            <a:xfrm>
              <a:off x="7900913" y="441684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5" name="Square"/>
            <p:cNvSpPr/>
            <p:nvPr/>
          </p:nvSpPr>
          <p:spPr>
            <a:xfrm>
              <a:off x="7398618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6" name="Square"/>
            <p:cNvSpPr/>
            <p:nvPr/>
          </p:nvSpPr>
          <p:spPr>
            <a:xfrm>
              <a:off x="7147471" y="542143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7" name="Square"/>
            <p:cNvSpPr/>
            <p:nvPr/>
          </p:nvSpPr>
          <p:spPr>
            <a:xfrm>
              <a:off x="7649766" y="567258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8" name="Square"/>
            <p:cNvSpPr/>
            <p:nvPr/>
          </p:nvSpPr>
          <p:spPr>
            <a:xfrm>
              <a:off x="6645176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9" name="Square"/>
            <p:cNvSpPr/>
            <p:nvPr/>
          </p:nvSpPr>
          <p:spPr>
            <a:xfrm>
              <a:off x="6645176" y="567258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0" name="Square"/>
            <p:cNvSpPr/>
            <p:nvPr/>
          </p:nvSpPr>
          <p:spPr>
            <a:xfrm>
              <a:off x="7649766" y="542143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1" name="Square"/>
            <p:cNvSpPr/>
            <p:nvPr/>
          </p:nvSpPr>
          <p:spPr>
            <a:xfrm>
              <a:off x="7398618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2" name="Square"/>
            <p:cNvSpPr/>
            <p:nvPr/>
          </p:nvSpPr>
          <p:spPr>
            <a:xfrm>
              <a:off x="7398618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3" name="Square"/>
            <p:cNvSpPr/>
            <p:nvPr/>
          </p:nvSpPr>
          <p:spPr>
            <a:xfrm>
              <a:off x="7147471" y="5170289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4" name="Square"/>
            <p:cNvSpPr/>
            <p:nvPr/>
          </p:nvSpPr>
          <p:spPr>
            <a:xfrm>
              <a:off x="7900913" y="5170289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5" name="Square"/>
            <p:cNvSpPr/>
            <p:nvPr/>
          </p:nvSpPr>
          <p:spPr>
            <a:xfrm>
              <a:off x="6896323" y="5170289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6" name="Square"/>
            <p:cNvSpPr/>
            <p:nvPr/>
          </p:nvSpPr>
          <p:spPr>
            <a:xfrm>
              <a:off x="7398618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7" name="Square"/>
            <p:cNvSpPr/>
            <p:nvPr/>
          </p:nvSpPr>
          <p:spPr>
            <a:xfrm>
              <a:off x="7398618" y="4416846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8" name="Square"/>
            <p:cNvSpPr/>
            <p:nvPr/>
          </p:nvSpPr>
          <p:spPr>
            <a:xfrm>
              <a:off x="7398618" y="466799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9" name="Square"/>
            <p:cNvSpPr/>
            <p:nvPr/>
          </p:nvSpPr>
          <p:spPr>
            <a:xfrm>
              <a:off x="6896323" y="466799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0" name="Square"/>
            <p:cNvSpPr/>
            <p:nvPr/>
          </p:nvSpPr>
          <p:spPr>
            <a:xfrm>
              <a:off x="7147471" y="466799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1" name="Square"/>
            <p:cNvSpPr/>
            <p:nvPr/>
          </p:nvSpPr>
          <p:spPr>
            <a:xfrm>
              <a:off x="6645176" y="5170289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2" name="Square"/>
            <p:cNvSpPr/>
            <p:nvPr/>
          </p:nvSpPr>
          <p:spPr>
            <a:xfrm>
              <a:off x="7900913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3" name="Square"/>
            <p:cNvSpPr/>
            <p:nvPr/>
          </p:nvSpPr>
          <p:spPr>
            <a:xfrm>
              <a:off x="7147471" y="567258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4" name="Square"/>
            <p:cNvSpPr/>
            <p:nvPr/>
          </p:nvSpPr>
          <p:spPr>
            <a:xfrm>
              <a:off x="6896323" y="567258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5" name="Square"/>
            <p:cNvSpPr/>
            <p:nvPr/>
          </p:nvSpPr>
          <p:spPr>
            <a:xfrm>
              <a:off x="7900913" y="466799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6" name="Square"/>
            <p:cNvSpPr/>
            <p:nvPr/>
          </p:nvSpPr>
          <p:spPr>
            <a:xfrm>
              <a:off x="7900913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7" name="Square"/>
            <p:cNvSpPr/>
            <p:nvPr/>
          </p:nvSpPr>
          <p:spPr>
            <a:xfrm>
              <a:off x="7649766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8" name="Square"/>
            <p:cNvSpPr/>
            <p:nvPr/>
          </p:nvSpPr>
          <p:spPr>
            <a:xfrm>
              <a:off x="6645176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9" name="Square"/>
            <p:cNvSpPr/>
            <p:nvPr/>
          </p:nvSpPr>
          <p:spPr>
            <a:xfrm>
              <a:off x="7900913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0" name="Square"/>
            <p:cNvSpPr/>
            <p:nvPr/>
          </p:nvSpPr>
          <p:spPr>
            <a:xfrm>
              <a:off x="7147471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1" name="Square"/>
            <p:cNvSpPr/>
            <p:nvPr/>
          </p:nvSpPr>
          <p:spPr>
            <a:xfrm>
              <a:off x="7147471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2" name="Square"/>
            <p:cNvSpPr/>
            <p:nvPr/>
          </p:nvSpPr>
          <p:spPr>
            <a:xfrm>
              <a:off x="7398618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3" name="Square"/>
            <p:cNvSpPr/>
            <p:nvPr/>
          </p:nvSpPr>
          <p:spPr>
            <a:xfrm>
              <a:off x="6645176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4" name="Square"/>
            <p:cNvSpPr/>
            <p:nvPr/>
          </p:nvSpPr>
          <p:spPr>
            <a:xfrm>
              <a:off x="7147471" y="441684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5" name="Square"/>
            <p:cNvSpPr/>
            <p:nvPr/>
          </p:nvSpPr>
          <p:spPr>
            <a:xfrm>
              <a:off x="7900913" y="466799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6" name="Square"/>
            <p:cNvSpPr/>
            <p:nvPr/>
          </p:nvSpPr>
          <p:spPr>
            <a:xfrm>
              <a:off x="7900913" y="441684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7" name="Square"/>
            <p:cNvSpPr/>
            <p:nvPr/>
          </p:nvSpPr>
          <p:spPr>
            <a:xfrm>
              <a:off x="6896323" y="441684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8" name="Square"/>
            <p:cNvSpPr/>
            <p:nvPr/>
          </p:nvSpPr>
          <p:spPr>
            <a:xfrm>
              <a:off x="7398618" y="4416846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9" name="Square"/>
            <p:cNvSpPr/>
            <p:nvPr/>
          </p:nvSpPr>
          <p:spPr>
            <a:xfrm>
              <a:off x="6896323" y="4667994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0" name="Square"/>
            <p:cNvSpPr/>
            <p:nvPr/>
          </p:nvSpPr>
          <p:spPr>
            <a:xfrm>
              <a:off x="6645176" y="441684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1" name="Square"/>
            <p:cNvSpPr/>
            <p:nvPr/>
          </p:nvSpPr>
          <p:spPr>
            <a:xfrm>
              <a:off x="7649766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2" name="Square"/>
            <p:cNvSpPr/>
            <p:nvPr/>
          </p:nvSpPr>
          <p:spPr>
            <a:xfrm>
              <a:off x="7398618" y="542143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3" name="Square"/>
            <p:cNvSpPr/>
            <p:nvPr/>
          </p:nvSpPr>
          <p:spPr>
            <a:xfrm>
              <a:off x="7900913" y="567258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4" name="Square"/>
            <p:cNvSpPr/>
            <p:nvPr/>
          </p:nvSpPr>
          <p:spPr>
            <a:xfrm>
              <a:off x="6896323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5" name="Square"/>
            <p:cNvSpPr/>
            <p:nvPr/>
          </p:nvSpPr>
          <p:spPr>
            <a:xfrm>
              <a:off x="6896323" y="567258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6" name="Square"/>
            <p:cNvSpPr/>
            <p:nvPr/>
          </p:nvSpPr>
          <p:spPr>
            <a:xfrm>
              <a:off x="7900913" y="542143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7" name="Square"/>
            <p:cNvSpPr/>
            <p:nvPr/>
          </p:nvSpPr>
          <p:spPr>
            <a:xfrm>
              <a:off x="7649766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8" name="Square"/>
            <p:cNvSpPr/>
            <p:nvPr/>
          </p:nvSpPr>
          <p:spPr>
            <a:xfrm>
              <a:off x="7649766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9" name="Square"/>
            <p:cNvSpPr/>
            <p:nvPr/>
          </p:nvSpPr>
          <p:spPr>
            <a:xfrm>
              <a:off x="7398618" y="5170289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0" name="Square"/>
            <p:cNvSpPr/>
            <p:nvPr/>
          </p:nvSpPr>
          <p:spPr>
            <a:xfrm>
              <a:off x="6645176" y="5170289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1" name="Square"/>
            <p:cNvSpPr/>
            <p:nvPr/>
          </p:nvSpPr>
          <p:spPr>
            <a:xfrm>
              <a:off x="7147471" y="5170289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2" name="Square"/>
            <p:cNvSpPr/>
            <p:nvPr/>
          </p:nvSpPr>
          <p:spPr>
            <a:xfrm>
              <a:off x="7649766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3" name="Square"/>
            <p:cNvSpPr/>
            <p:nvPr/>
          </p:nvSpPr>
          <p:spPr>
            <a:xfrm>
              <a:off x="7649766" y="4416846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4" name="Square"/>
            <p:cNvSpPr/>
            <p:nvPr/>
          </p:nvSpPr>
          <p:spPr>
            <a:xfrm>
              <a:off x="7649766" y="466799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5" name="Square"/>
            <p:cNvSpPr/>
            <p:nvPr/>
          </p:nvSpPr>
          <p:spPr>
            <a:xfrm>
              <a:off x="7147471" y="466799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6" name="Square"/>
            <p:cNvSpPr/>
            <p:nvPr/>
          </p:nvSpPr>
          <p:spPr>
            <a:xfrm>
              <a:off x="7398618" y="466799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7" name="Square"/>
            <p:cNvSpPr/>
            <p:nvPr/>
          </p:nvSpPr>
          <p:spPr>
            <a:xfrm>
              <a:off x="6896323" y="5170289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8" name="Square"/>
            <p:cNvSpPr/>
            <p:nvPr/>
          </p:nvSpPr>
          <p:spPr>
            <a:xfrm>
              <a:off x="6645176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9" name="Square"/>
            <p:cNvSpPr/>
            <p:nvPr/>
          </p:nvSpPr>
          <p:spPr>
            <a:xfrm>
              <a:off x="7398618" y="567258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0" name="Square"/>
            <p:cNvSpPr/>
            <p:nvPr/>
          </p:nvSpPr>
          <p:spPr>
            <a:xfrm>
              <a:off x="7147471" y="567258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1" name="Square"/>
            <p:cNvSpPr/>
            <p:nvPr/>
          </p:nvSpPr>
          <p:spPr>
            <a:xfrm>
              <a:off x="6645176" y="466799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2" name="Square"/>
            <p:cNvSpPr/>
            <p:nvPr/>
          </p:nvSpPr>
          <p:spPr>
            <a:xfrm>
              <a:off x="6645176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3" name="Square"/>
            <p:cNvSpPr/>
            <p:nvPr/>
          </p:nvSpPr>
          <p:spPr>
            <a:xfrm>
              <a:off x="7900913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4" name="Square"/>
            <p:cNvSpPr/>
            <p:nvPr/>
          </p:nvSpPr>
          <p:spPr>
            <a:xfrm>
              <a:off x="6896323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5" name="Square"/>
            <p:cNvSpPr/>
            <p:nvPr/>
          </p:nvSpPr>
          <p:spPr>
            <a:xfrm>
              <a:off x="7398618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6" name="Square"/>
            <p:cNvSpPr/>
            <p:nvPr/>
          </p:nvSpPr>
          <p:spPr>
            <a:xfrm>
              <a:off x="6645176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7" name="Square"/>
            <p:cNvSpPr/>
            <p:nvPr/>
          </p:nvSpPr>
          <p:spPr>
            <a:xfrm>
              <a:off x="6645176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8" name="Square"/>
            <p:cNvSpPr/>
            <p:nvPr/>
          </p:nvSpPr>
          <p:spPr>
            <a:xfrm>
              <a:off x="6896323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9" name="Square"/>
            <p:cNvSpPr/>
            <p:nvPr/>
          </p:nvSpPr>
          <p:spPr>
            <a:xfrm>
              <a:off x="7649766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0" name="Square"/>
            <p:cNvSpPr/>
            <p:nvPr/>
          </p:nvSpPr>
          <p:spPr>
            <a:xfrm>
              <a:off x="6645176" y="441684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1" name="Square"/>
            <p:cNvSpPr/>
            <p:nvPr/>
          </p:nvSpPr>
          <p:spPr>
            <a:xfrm>
              <a:off x="7398618" y="466799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2" name="Square"/>
            <p:cNvSpPr/>
            <p:nvPr/>
          </p:nvSpPr>
          <p:spPr>
            <a:xfrm>
              <a:off x="7398618" y="441684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3" name="Square"/>
            <p:cNvSpPr/>
            <p:nvPr/>
          </p:nvSpPr>
          <p:spPr>
            <a:xfrm>
              <a:off x="7900913" y="441684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4" name="Square"/>
            <p:cNvSpPr/>
            <p:nvPr/>
          </p:nvSpPr>
          <p:spPr>
            <a:xfrm>
              <a:off x="6896323" y="4416846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5" name="Square"/>
            <p:cNvSpPr/>
            <p:nvPr/>
          </p:nvSpPr>
          <p:spPr>
            <a:xfrm>
              <a:off x="7900913" y="4667994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6" name="Square"/>
            <p:cNvSpPr/>
            <p:nvPr/>
          </p:nvSpPr>
          <p:spPr>
            <a:xfrm>
              <a:off x="7649766" y="441684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7" name="Square"/>
            <p:cNvSpPr/>
            <p:nvPr/>
          </p:nvSpPr>
          <p:spPr>
            <a:xfrm>
              <a:off x="7147471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8" name="Square"/>
            <p:cNvSpPr/>
            <p:nvPr/>
          </p:nvSpPr>
          <p:spPr>
            <a:xfrm>
              <a:off x="6896323" y="542143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9" name="Square"/>
            <p:cNvSpPr/>
            <p:nvPr/>
          </p:nvSpPr>
          <p:spPr>
            <a:xfrm>
              <a:off x="7398618" y="567258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0" name="Square"/>
            <p:cNvSpPr/>
            <p:nvPr/>
          </p:nvSpPr>
          <p:spPr>
            <a:xfrm>
              <a:off x="7900913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1" name="Square"/>
            <p:cNvSpPr/>
            <p:nvPr/>
          </p:nvSpPr>
          <p:spPr>
            <a:xfrm>
              <a:off x="7900913" y="567258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2" name="Square"/>
            <p:cNvSpPr/>
            <p:nvPr/>
          </p:nvSpPr>
          <p:spPr>
            <a:xfrm>
              <a:off x="7398618" y="542143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3" name="Square"/>
            <p:cNvSpPr/>
            <p:nvPr/>
          </p:nvSpPr>
          <p:spPr>
            <a:xfrm>
              <a:off x="7147471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4" name="Square"/>
            <p:cNvSpPr/>
            <p:nvPr/>
          </p:nvSpPr>
          <p:spPr>
            <a:xfrm>
              <a:off x="7147471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5" name="Square"/>
            <p:cNvSpPr/>
            <p:nvPr/>
          </p:nvSpPr>
          <p:spPr>
            <a:xfrm>
              <a:off x="6896323" y="5170289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6" name="Square"/>
            <p:cNvSpPr/>
            <p:nvPr/>
          </p:nvSpPr>
          <p:spPr>
            <a:xfrm>
              <a:off x="7649766" y="5170289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7" name="Square"/>
            <p:cNvSpPr/>
            <p:nvPr/>
          </p:nvSpPr>
          <p:spPr>
            <a:xfrm>
              <a:off x="6645176" y="5170289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8" name="Square"/>
            <p:cNvSpPr/>
            <p:nvPr/>
          </p:nvSpPr>
          <p:spPr>
            <a:xfrm>
              <a:off x="7147471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9" name="Square"/>
            <p:cNvSpPr/>
            <p:nvPr/>
          </p:nvSpPr>
          <p:spPr>
            <a:xfrm>
              <a:off x="7147471" y="4416846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0" name="Square"/>
            <p:cNvSpPr/>
            <p:nvPr/>
          </p:nvSpPr>
          <p:spPr>
            <a:xfrm>
              <a:off x="7147471" y="466799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1" name="Square"/>
            <p:cNvSpPr/>
            <p:nvPr/>
          </p:nvSpPr>
          <p:spPr>
            <a:xfrm>
              <a:off x="6645176" y="466799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2" name="Square"/>
            <p:cNvSpPr/>
            <p:nvPr/>
          </p:nvSpPr>
          <p:spPr>
            <a:xfrm>
              <a:off x="6896323" y="466799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3" name="Square"/>
            <p:cNvSpPr/>
            <p:nvPr/>
          </p:nvSpPr>
          <p:spPr>
            <a:xfrm>
              <a:off x="7900913" y="5170289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4" name="Square"/>
            <p:cNvSpPr/>
            <p:nvPr/>
          </p:nvSpPr>
          <p:spPr>
            <a:xfrm>
              <a:off x="7649766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5" name="Square"/>
            <p:cNvSpPr/>
            <p:nvPr/>
          </p:nvSpPr>
          <p:spPr>
            <a:xfrm>
              <a:off x="6896323" y="567258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6" name="Square"/>
            <p:cNvSpPr/>
            <p:nvPr/>
          </p:nvSpPr>
          <p:spPr>
            <a:xfrm>
              <a:off x="6645176" y="567258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7" name="Square"/>
            <p:cNvSpPr/>
            <p:nvPr/>
          </p:nvSpPr>
          <p:spPr>
            <a:xfrm>
              <a:off x="7649766" y="466799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8" name="Square"/>
            <p:cNvSpPr/>
            <p:nvPr/>
          </p:nvSpPr>
          <p:spPr>
            <a:xfrm>
              <a:off x="7649766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9" name="Square"/>
            <p:cNvSpPr/>
            <p:nvPr/>
          </p:nvSpPr>
          <p:spPr>
            <a:xfrm>
              <a:off x="7398618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0" name="Square"/>
            <p:cNvSpPr/>
            <p:nvPr/>
          </p:nvSpPr>
          <p:spPr>
            <a:xfrm>
              <a:off x="7900913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1" name="Square"/>
            <p:cNvSpPr/>
            <p:nvPr/>
          </p:nvSpPr>
          <p:spPr>
            <a:xfrm>
              <a:off x="4542235" y="4667994"/>
              <a:ext cx="753443" cy="753443"/>
            </a:xfrm>
            <a:prstGeom prst="rect">
              <a:avLst/>
            </a:prstGeom>
            <a:solidFill>
              <a:srgbClr val="000000">
                <a:alpha val="49803"/>
              </a:srgbClr>
            </a:solidFill>
            <a:ln w="5080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2" name="Line"/>
            <p:cNvSpPr/>
            <p:nvPr/>
          </p:nvSpPr>
          <p:spPr>
            <a:xfrm flipH="1">
              <a:off x="5307955" y="5050855"/>
              <a:ext cx="2241352" cy="5582"/>
            </a:xfrm>
            <a:prstGeom prst="line">
              <a:avLst/>
            </a:prstGeom>
            <a:ln w="38100">
              <a:solidFill>
                <a:srgbClr val="000000"/>
              </a:solidFill>
              <a:headEnd type="arrow"/>
            </a:ln>
          </p:spPr>
          <p:txBody>
            <a:bodyPr lIns="32146" rIns="32146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sp>
        <p:nvSpPr>
          <p:cNvPr id="363" name="Point Operation"/>
          <p:cNvSpPr/>
          <p:nvPr/>
        </p:nvSpPr>
        <p:spPr>
          <a:xfrm>
            <a:off x="5085082" y="1333844"/>
            <a:ext cx="202183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sz="2400" dirty="0">
                <a:latin typeface="+mj-lt"/>
              </a:rPr>
              <a:t>Point Operation</a:t>
            </a:r>
          </a:p>
        </p:txBody>
      </p:sp>
      <p:sp>
        <p:nvSpPr>
          <p:cNvPr id="364" name="Neighborhood Operation"/>
          <p:cNvSpPr/>
          <p:nvPr/>
        </p:nvSpPr>
        <p:spPr>
          <a:xfrm>
            <a:off x="4508739" y="4124389"/>
            <a:ext cx="31745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sz="2400" dirty="0">
                <a:latin typeface="+mj-lt"/>
              </a:rPr>
              <a:t>Neighborhood Operation</a:t>
            </a:r>
          </a:p>
        </p:txBody>
      </p:sp>
      <p:sp>
        <p:nvSpPr>
          <p:cNvPr id="365" name="point processing"/>
          <p:cNvSpPr/>
          <p:nvPr/>
        </p:nvSpPr>
        <p:spPr>
          <a:xfrm>
            <a:off x="9200893" y="2542396"/>
            <a:ext cx="21005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sz="2400" dirty="0">
                <a:latin typeface="+mj-lt"/>
              </a:rPr>
              <a:t>point processing</a:t>
            </a:r>
          </a:p>
        </p:txBody>
      </p:sp>
      <p:sp>
        <p:nvSpPr>
          <p:cNvPr id="366" name="filtering"/>
          <p:cNvSpPr/>
          <p:nvPr/>
        </p:nvSpPr>
        <p:spPr>
          <a:xfrm>
            <a:off x="9604688" y="5313632"/>
            <a:ext cx="129291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400" dirty="0">
                <a:latin typeface="+mj-lt"/>
              </a:rPr>
              <a:t>“</a:t>
            </a:r>
            <a:r>
              <a:rPr sz="2400" dirty="0">
                <a:latin typeface="+mj-lt"/>
              </a:rPr>
              <a:t>filtering</a:t>
            </a:r>
            <a:r>
              <a:rPr lang="en-US" sz="2400" dirty="0">
                <a:latin typeface="+mj-lt"/>
              </a:rPr>
              <a:t>”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48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Point 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9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7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sp>
        <p:nvSpPr>
          <p:cNvPr id="85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474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67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9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52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79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Course announcements</a:t>
            </a:r>
            <a:endParaRPr dirty="0"/>
          </a:p>
        </p:txBody>
      </p:sp>
      <p:sp>
        <p:nvSpPr>
          <p:cNvPr id="6" name="Shape 667"/>
          <p:cNvSpPr txBox="1">
            <a:spLocks/>
          </p:cNvSpPr>
          <p:nvPr/>
        </p:nvSpPr>
        <p:spPr>
          <a:xfrm>
            <a:off x="0" y="870858"/>
            <a:ext cx="12192000" cy="5982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Updated homework schedule is available on course website.</a:t>
            </a:r>
          </a:p>
          <a:p>
            <a:r>
              <a:rPr lang="en-US" sz="2400" dirty="0"/>
              <a:t>	- </a:t>
            </a:r>
            <a:r>
              <a:rPr lang="en-US" sz="2400" dirty="0" err="1"/>
              <a:t>Homeworks</a:t>
            </a:r>
            <a:r>
              <a:rPr lang="en-US" sz="2400" dirty="0"/>
              <a:t> released and due every second Wednesday.</a:t>
            </a:r>
          </a:p>
          <a:p>
            <a:r>
              <a:rPr lang="en-US" sz="2400" dirty="0"/>
              <a:t>	- The homework spanning the spring break will be a half homework.</a:t>
            </a:r>
          </a:p>
          <a:p>
            <a:r>
              <a:rPr lang="en-US" sz="2400" dirty="0"/>
              <a:t>	- Homework 1 will be available on Wednesday Jan 23</a:t>
            </a:r>
            <a:r>
              <a:rPr lang="en-US" sz="2400" baseline="30000" dirty="0"/>
              <a:t>rd</a:t>
            </a:r>
            <a:r>
              <a:rPr lang="en-US" sz="2400" dirty="0"/>
              <a:t>, and due two weeks from then.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Homework 0 is available on the course website.</a:t>
            </a:r>
          </a:p>
          <a:p>
            <a:r>
              <a:rPr lang="en-US" sz="2400" dirty="0"/>
              <a:t>	- This is an </a:t>
            </a:r>
            <a:r>
              <a:rPr lang="en-US" sz="2400" i="1" dirty="0"/>
              <a:t>optional</a:t>
            </a:r>
            <a:r>
              <a:rPr lang="en-US" sz="2400" dirty="0"/>
              <a:t> homework to help you familiarize yourselves with </a:t>
            </a:r>
            <a:r>
              <a:rPr lang="en-US" sz="2400" dirty="0" err="1"/>
              <a:t>Matlab</a:t>
            </a:r>
            <a:r>
              <a:rPr lang="en-US" sz="2400" dirty="0"/>
              <a:t>. It does not 	earn you any credit.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sure you are on Piazza (sign up on your own using the link on the course website).</a:t>
            </a:r>
          </a:p>
          <a:p>
            <a:r>
              <a:rPr lang="en-US" sz="2400" dirty="0"/>
              <a:t>	- I think I signed up most of you this morning.</a:t>
            </a:r>
          </a:p>
          <a:p>
            <a:r>
              <a:rPr lang="en-US" sz="2400" dirty="0"/>
              <a:t>	- How many of you aren’t already on Piazza?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 sure to take the start-of-semester survey (link posted on Piazza).</a:t>
            </a:r>
          </a:p>
          <a:p>
            <a:r>
              <a:rPr lang="en-US" sz="2400" dirty="0"/>
              <a:t>	- We need your responses to schedule office hours for the rest of the semester.</a:t>
            </a:r>
          </a:p>
          <a:p>
            <a:r>
              <a:rPr lang="en-US" sz="2400" dirty="0"/>
              <a:t>	- 47 responses (about 50%) as of this morning.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Office hours </a:t>
            </a:r>
            <a:r>
              <a:rPr lang="en-US" sz="2400" b="1" dirty="0"/>
              <a:t>for this week only</a:t>
            </a:r>
            <a:r>
              <a:rPr lang="en-US" sz="2400" dirty="0"/>
              <a:t>:</a:t>
            </a:r>
          </a:p>
          <a:p>
            <a:r>
              <a:rPr lang="en-US" sz="2400" dirty="0"/>
              <a:t>	- Yannis (Smith Hall Rm 225), Thursday, Friday 4-6 pm.</a:t>
            </a:r>
          </a:p>
          <a:p>
            <a:r>
              <a:rPr lang="en-US" sz="2400" dirty="0"/>
              <a:t>	- Hours decided based on survey responses so far.</a:t>
            </a:r>
          </a:p>
        </p:txBody>
      </p:sp>
    </p:spTree>
    <p:extLst>
      <p:ext uri="{BB962C8B-B14F-4D97-AF65-F5344CB8AC3E}">
        <p14:creationId xmlns:p14="http://schemas.microsoft.com/office/powerpoint/2010/main" val="423490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6.pdf" descr="latex-image-6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830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6.pdf" descr="latex-image-6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7.pdf" descr="latex-image-7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29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6.pdf" descr="latex-image-6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7.pdf" descr="latex-image-7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8.pdf" descr="latex-image-8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0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Many other types of point processing</a:t>
            </a:r>
            <a:endParaRPr dirty="0"/>
          </a:p>
        </p:txBody>
      </p:sp>
      <p:grpSp>
        <p:nvGrpSpPr>
          <p:cNvPr id="35" name="Group 34"/>
          <p:cNvGrpSpPr/>
          <p:nvPr/>
        </p:nvGrpSpPr>
        <p:grpSpPr>
          <a:xfrm>
            <a:off x="91272" y="1676945"/>
            <a:ext cx="12009455" cy="4399593"/>
            <a:chOff x="91273" y="1448549"/>
            <a:chExt cx="12009455" cy="4399593"/>
          </a:xfrm>
        </p:grpSpPr>
        <p:grpSp>
          <p:nvGrpSpPr>
            <p:cNvPr id="36" name="Group 35"/>
            <p:cNvGrpSpPr/>
            <p:nvPr/>
          </p:nvGrpSpPr>
          <p:grpSpPr>
            <a:xfrm>
              <a:off x="91273" y="1448549"/>
              <a:ext cx="12009455" cy="3960903"/>
              <a:chOff x="182545" y="1414965"/>
              <a:chExt cx="12009455" cy="3960903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37"/>
              <a:stretch/>
            </p:blipFill>
            <p:spPr>
              <a:xfrm>
                <a:off x="182545" y="1414966"/>
                <a:ext cx="5943600" cy="3960902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37"/>
              <a:stretch/>
            </p:blipFill>
            <p:spPr>
              <a:xfrm>
                <a:off x="6234892" y="1414965"/>
                <a:ext cx="5957108" cy="3960903"/>
              </a:xfrm>
              <a:prstGeom prst="rect">
                <a:avLst/>
              </a:prstGeom>
            </p:spPr>
          </p:pic>
        </p:grpSp>
        <p:sp>
          <p:nvSpPr>
            <p:cNvPr id="37" name="Shape 667"/>
            <p:cNvSpPr txBox="1">
              <a:spLocks/>
            </p:cNvSpPr>
            <p:nvPr/>
          </p:nvSpPr>
          <p:spPr>
            <a:xfrm>
              <a:off x="91273" y="5409453"/>
              <a:ext cx="5943599" cy="438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camera output</a:t>
              </a:r>
            </a:p>
          </p:txBody>
        </p:sp>
        <p:sp>
          <p:nvSpPr>
            <p:cNvPr id="38" name="Shape 667"/>
            <p:cNvSpPr txBox="1">
              <a:spLocks/>
            </p:cNvSpPr>
            <p:nvPr/>
          </p:nvSpPr>
          <p:spPr>
            <a:xfrm>
              <a:off x="6150374" y="5409452"/>
              <a:ext cx="5943599" cy="438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image after stylistic </a:t>
              </a:r>
              <a:r>
                <a:rPr lang="en-US" sz="2400" dirty="0" err="1"/>
                <a:t>tonemapping</a:t>
              </a:r>
              <a:endParaRPr lang="en-US" sz="2400" dirty="0"/>
            </a:p>
          </p:txBody>
        </p:sp>
      </p:grpSp>
      <p:sp>
        <p:nvSpPr>
          <p:cNvPr id="49" name="Shape 667"/>
          <p:cNvSpPr txBox="1">
            <a:spLocks/>
          </p:cNvSpPr>
          <p:nvPr/>
        </p:nvSpPr>
        <p:spPr>
          <a:xfrm>
            <a:off x="0" y="6440993"/>
            <a:ext cx="12192000" cy="417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/>
              <a:t>[Bae et al., SIGGRAPH 2006]</a:t>
            </a:r>
            <a:endParaRPr lang="en-US" sz="2000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5889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Many other types of point processing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AE198-409A-4F47-A4ED-B56BB6635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6" y="1325563"/>
            <a:ext cx="8967787" cy="54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Linear shift-invariant image filtering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10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Linear shift-invariant image filtering</a:t>
            </a:r>
            <a:endParaRPr dirty="0"/>
          </a:p>
        </p:txBody>
      </p:sp>
      <p:sp>
        <p:nvSpPr>
          <p:cNvPr id="18" name="Shape 667"/>
          <p:cNvSpPr txBox="1">
            <a:spLocks/>
          </p:cNvSpPr>
          <p:nvPr/>
        </p:nvSpPr>
        <p:spPr>
          <a:xfrm>
            <a:off x="506437" y="1569195"/>
            <a:ext cx="11195828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Replace each pixel by a </a:t>
            </a:r>
            <a:r>
              <a:rPr lang="en-US" sz="2400" i="1" dirty="0"/>
              <a:t>linear</a:t>
            </a:r>
            <a:r>
              <a:rPr lang="en-US" sz="2400" dirty="0"/>
              <a:t> combination of its neighbors (and possibly itself).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combination is determined by the filter’s </a:t>
            </a:r>
            <a:r>
              <a:rPr lang="en-US" sz="2400" i="1" dirty="0"/>
              <a:t>kernel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same kernel is </a:t>
            </a:r>
            <a:r>
              <a:rPr lang="en-US" sz="2400" i="1" dirty="0"/>
              <a:t>shifted</a:t>
            </a:r>
            <a:r>
              <a:rPr lang="en-US" sz="2400" dirty="0"/>
              <a:t> to all pixel locations so that all pixels use the same linear combination of their neighbors.</a:t>
            </a:r>
          </a:p>
        </p:txBody>
      </p:sp>
    </p:spTree>
    <p:extLst>
      <p:ext uri="{BB962C8B-B14F-4D97-AF65-F5344CB8AC3E}">
        <p14:creationId xmlns:p14="http://schemas.microsoft.com/office/powerpoint/2010/main" val="40801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Example: the box filter</a:t>
            </a:r>
            <a:endParaRPr dirty="0"/>
          </a:p>
        </p:txBody>
      </p:sp>
      <p:pic>
        <p:nvPicPr>
          <p:cNvPr id="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3781" b="3781"/>
          <a:stretch>
            <a:fillRect/>
          </a:stretch>
        </p:blipFill>
        <p:spPr>
          <a:xfrm>
            <a:off x="6044627" y="1848644"/>
            <a:ext cx="5627108" cy="4161234"/>
          </a:xfrm>
          <a:prstGeom prst="rect">
            <a:avLst/>
          </a:prstGeom>
        </p:spPr>
      </p:pic>
      <p:sp>
        <p:nvSpPr>
          <p:cNvPr id="11" name="Shape 667"/>
          <p:cNvSpPr txBox="1">
            <a:spLocks/>
          </p:cNvSpPr>
          <p:nvPr/>
        </p:nvSpPr>
        <p:spPr>
          <a:xfrm>
            <a:off x="417519" y="1780335"/>
            <a:ext cx="5627108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known as the 2D </a:t>
            </a:r>
            <a:r>
              <a:rPr lang="en-US" sz="2400" dirty="0" err="1"/>
              <a:t>rect</a:t>
            </a:r>
            <a:r>
              <a:rPr lang="en-US" sz="2400" dirty="0"/>
              <a:t> (not </a:t>
            </a:r>
            <a:r>
              <a:rPr lang="en-US" sz="2400" dirty="0" err="1"/>
              <a:t>rekt</a:t>
            </a:r>
            <a:r>
              <a:rPr lang="en-US" sz="2400" dirty="0"/>
              <a:t>)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known as the square mean filter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9259" y="3273464"/>
            <a:ext cx="2683629" cy="1311594"/>
            <a:chOff x="1918408" y="3492342"/>
            <a:chExt cx="2683629" cy="1311594"/>
          </a:xfrm>
        </p:grpSpPr>
        <p:graphicFrame>
          <p:nvGraphicFramePr>
            <p:cNvPr id="12" name="Table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96549608"/>
                </p:ext>
              </p:extLst>
            </p:nvPr>
          </p:nvGraphicFramePr>
          <p:xfrm>
            <a:off x="3361309" y="3492342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13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23952" b="19161"/>
            <a:stretch>
              <a:fillRect/>
            </a:stretch>
          </p:blipFill>
          <p:spPr>
            <a:xfrm>
              <a:off x="1918408" y="3723979"/>
              <a:ext cx="1312665" cy="8483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7" name="Shape 667"/>
          <p:cNvSpPr txBox="1">
            <a:spLocks/>
          </p:cNvSpPr>
          <p:nvPr/>
        </p:nvSpPr>
        <p:spPr>
          <a:xfrm>
            <a:off x="417519" y="5039830"/>
            <a:ext cx="5627108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replaces pixel with local average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 smoothing (blurring) effect</a:t>
            </a:r>
          </a:p>
        </p:txBody>
      </p:sp>
      <p:sp>
        <p:nvSpPr>
          <p:cNvPr id="9" name="Shape 667"/>
          <p:cNvSpPr txBox="1">
            <a:spLocks/>
          </p:cNvSpPr>
          <p:nvPr/>
        </p:nvSpPr>
        <p:spPr>
          <a:xfrm>
            <a:off x="777545" y="3410082"/>
            <a:ext cx="981478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41272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301222221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>
            <p:extLst>
              <p:ext uri="{D42A27DB-BD31-4B8C-83A1-F6EECF244321}">
                <p14:modId xmlns:p14="http://schemas.microsoft.com/office/powerpoint/2010/main" val="2022320062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15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1" name="Table"/>
          <p:cNvGraphicFramePr/>
          <p:nvPr>
            <p:extLst>
              <p:ext uri="{D42A27DB-BD31-4B8C-83A1-F6EECF244321}">
                <p14:modId xmlns:p14="http://schemas.microsoft.com/office/powerpoint/2010/main" val="392641595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59" name="filter"/>
          <p:cNvSpPr/>
          <p:nvPr/>
        </p:nvSpPr>
        <p:spPr>
          <a:xfrm>
            <a:off x="5893568" y="5451274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160" name="image (signal)"/>
          <p:cNvSpPr/>
          <p:nvPr/>
        </p:nvSpPr>
        <p:spPr>
          <a:xfrm>
            <a:off x="6932111" y="5454846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161" name="output"/>
          <p:cNvSpPr/>
          <p:nvPr/>
        </p:nvSpPr>
        <p:spPr>
          <a:xfrm>
            <a:off x="4084839" y="545484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cxnSp>
        <p:nvCxnSpPr>
          <p:cNvPr id="23" name="Straight Arrow Connector 22"/>
          <p:cNvCxnSpPr>
            <a:stCxn id="25" idx="0"/>
            <a:endCxn id="151" idx="2"/>
          </p:cNvCxnSpPr>
          <p:nvPr/>
        </p:nvCxnSpPr>
        <p:spPr>
          <a:xfrm flipV="1">
            <a:off x="1899341" y="3464719"/>
            <a:ext cx="824808" cy="1335566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0"/>
            <a:endCxn id="148" idx="2"/>
          </p:cNvCxnSpPr>
          <p:nvPr/>
        </p:nvCxnSpPr>
        <p:spPr>
          <a:xfrm flipV="1">
            <a:off x="1899341" y="2586038"/>
            <a:ext cx="2357144" cy="2214247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555612" y="4800285"/>
            <a:ext cx="2687458" cy="923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1351536397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>
            <p:extLst>
              <p:ext uri="{D42A27DB-BD31-4B8C-83A1-F6EECF244321}">
                <p14:modId xmlns:p14="http://schemas.microsoft.com/office/powerpoint/2010/main" val="3145429595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15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1" name="Table"/>
          <p:cNvGraphicFramePr/>
          <p:nvPr>
            <p:extLst>
              <p:ext uri="{D42A27DB-BD31-4B8C-83A1-F6EECF244321}">
                <p14:modId xmlns:p14="http://schemas.microsoft.com/office/powerpoint/2010/main" val="3953958180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59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160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161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Overview of today’s lecture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Types of image transformations.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Point image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shift-invariant image filtering.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Image gradients.</a:t>
            </a:r>
          </a:p>
        </p:txBody>
      </p:sp>
    </p:spTree>
    <p:extLst>
      <p:ext uri="{BB962C8B-B14F-4D97-AF65-F5344CB8AC3E}">
        <p14:creationId xmlns:p14="http://schemas.microsoft.com/office/powerpoint/2010/main" val="20189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>
            <p:extLst>
              <p:ext uri="{D42A27DB-BD31-4B8C-83A1-F6EECF244321}">
                <p14:modId xmlns:p14="http://schemas.microsoft.com/office/powerpoint/2010/main" val="85631225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3048742779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16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8" name="Table"/>
          <p:cNvGraphicFramePr/>
          <p:nvPr>
            <p:extLst>
              <p:ext uri="{D42A27DB-BD31-4B8C-83A1-F6EECF244321}">
                <p14:modId xmlns:p14="http://schemas.microsoft.com/office/powerpoint/2010/main" val="563217644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76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177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178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553947" y="2721308"/>
            <a:ext cx="1596957" cy="1231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shift-invariant: as the pixel shifts, so does the kernel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>
            <p:extLst>
              <p:ext uri="{D42A27DB-BD31-4B8C-83A1-F6EECF244321}">
                <p14:modId xmlns:p14="http://schemas.microsoft.com/office/powerpoint/2010/main" val="2868442228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>
            <p:extLst>
              <p:ext uri="{D42A27DB-BD31-4B8C-83A1-F6EECF244321}">
                <p14:modId xmlns:p14="http://schemas.microsoft.com/office/powerpoint/2010/main" val="363885738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18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5" name="Table"/>
          <p:cNvGraphicFramePr/>
          <p:nvPr>
            <p:extLst>
              <p:ext uri="{D42A27DB-BD31-4B8C-83A1-F6EECF244321}">
                <p14:modId xmlns:p14="http://schemas.microsoft.com/office/powerpoint/2010/main" val="1362164917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93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194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195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Table"/>
          <p:cNvGraphicFramePr/>
          <p:nvPr>
            <p:extLst>
              <p:ext uri="{D42A27DB-BD31-4B8C-83A1-F6EECF244321}">
                <p14:modId xmlns:p14="http://schemas.microsoft.com/office/powerpoint/2010/main" val="385977395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98" name="Table"/>
          <p:cNvGraphicFramePr/>
          <p:nvPr>
            <p:extLst>
              <p:ext uri="{D42A27DB-BD31-4B8C-83A1-F6EECF244321}">
                <p14:modId xmlns:p14="http://schemas.microsoft.com/office/powerpoint/2010/main" val="2937522618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9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00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0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2" name="Table"/>
          <p:cNvGraphicFramePr/>
          <p:nvPr>
            <p:extLst>
              <p:ext uri="{D42A27DB-BD31-4B8C-83A1-F6EECF244321}">
                <p14:modId xmlns:p14="http://schemas.microsoft.com/office/powerpoint/2010/main" val="37266775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09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10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11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12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21772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>
            <p:extLst>
              <p:ext uri="{D42A27DB-BD31-4B8C-83A1-F6EECF244321}">
                <p14:modId xmlns:p14="http://schemas.microsoft.com/office/powerpoint/2010/main" val="198649192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>
            <p:extLst>
              <p:ext uri="{D42A27DB-BD31-4B8C-83A1-F6EECF244321}">
                <p14:modId xmlns:p14="http://schemas.microsoft.com/office/powerpoint/2010/main" val="1608225371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1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9" name="Table"/>
          <p:cNvGraphicFramePr/>
          <p:nvPr>
            <p:extLst>
              <p:ext uri="{D42A27DB-BD31-4B8C-83A1-F6EECF244321}">
                <p14:modId xmlns:p14="http://schemas.microsoft.com/office/powerpoint/2010/main" val="3910456114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27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28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29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Table"/>
          <p:cNvGraphicFramePr/>
          <p:nvPr>
            <p:extLst>
              <p:ext uri="{D42A27DB-BD31-4B8C-83A1-F6EECF244321}">
                <p14:modId xmlns:p14="http://schemas.microsoft.com/office/powerpoint/2010/main" val="170596820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32" name="Table"/>
          <p:cNvGraphicFramePr/>
          <p:nvPr>
            <p:extLst>
              <p:ext uri="{D42A27DB-BD31-4B8C-83A1-F6EECF244321}">
                <p14:modId xmlns:p14="http://schemas.microsoft.com/office/powerpoint/2010/main" val="2457038827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3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34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3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6" name="Table"/>
          <p:cNvGraphicFramePr/>
          <p:nvPr>
            <p:extLst>
              <p:ext uri="{D42A27DB-BD31-4B8C-83A1-F6EECF244321}">
                <p14:modId xmlns:p14="http://schemas.microsoft.com/office/powerpoint/2010/main" val="2653479313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43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44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45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46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05566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>
            <p:extLst>
              <p:ext uri="{D42A27DB-BD31-4B8C-83A1-F6EECF244321}">
                <p14:modId xmlns:p14="http://schemas.microsoft.com/office/powerpoint/2010/main" val="167564245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>
            <p:extLst>
              <p:ext uri="{D42A27DB-BD31-4B8C-83A1-F6EECF244321}">
                <p14:modId xmlns:p14="http://schemas.microsoft.com/office/powerpoint/2010/main" val="10644483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5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3" name="Table"/>
          <p:cNvGraphicFramePr/>
          <p:nvPr>
            <p:extLst>
              <p:ext uri="{D42A27DB-BD31-4B8C-83A1-F6EECF244321}">
                <p14:modId xmlns:p14="http://schemas.microsoft.com/office/powerpoint/2010/main" val="1228059244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61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62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63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>
            <p:extLst>
              <p:ext uri="{D42A27DB-BD31-4B8C-83A1-F6EECF244321}">
                <p14:modId xmlns:p14="http://schemas.microsoft.com/office/powerpoint/2010/main" val="27662628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>
            <p:extLst>
              <p:ext uri="{D42A27DB-BD31-4B8C-83A1-F6EECF244321}">
                <p14:modId xmlns:p14="http://schemas.microsoft.com/office/powerpoint/2010/main" val="3139595726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6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70" name="Table"/>
          <p:cNvGraphicFramePr/>
          <p:nvPr>
            <p:extLst>
              <p:ext uri="{D42A27DB-BD31-4B8C-83A1-F6EECF244321}">
                <p14:modId xmlns:p14="http://schemas.microsoft.com/office/powerpoint/2010/main" val="1475975951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78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79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80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>
            <p:extLst>
              <p:ext uri="{D42A27DB-BD31-4B8C-83A1-F6EECF244321}">
                <p14:modId xmlns:p14="http://schemas.microsoft.com/office/powerpoint/2010/main" val="1680527097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>
            <p:extLst>
              <p:ext uri="{D42A27DB-BD31-4B8C-83A1-F6EECF244321}">
                <p14:modId xmlns:p14="http://schemas.microsoft.com/office/powerpoint/2010/main" val="913408502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8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87" name="Table"/>
          <p:cNvGraphicFramePr/>
          <p:nvPr>
            <p:extLst>
              <p:ext uri="{D42A27DB-BD31-4B8C-83A1-F6EECF244321}">
                <p14:modId xmlns:p14="http://schemas.microsoft.com/office/powerpoint/2010/main" val="2669092889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95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96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97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Table"/>
          <p:cNvGraphicFramePr/>
          <p:nvPr>
            <p:extLst>
              <p:ext uri="{D42A27DB-BD31-4B8C-83A1-F6EECF244321}">
                <p14:modId xmlns:p14="http://schemas.microsoft.com/office/powerpoint/2010/main" val="516607128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00" name="Table"/>
          <p:cNvGraphicFramePr/>
          <p:nvPr>
            <p:extLst>
              <p:ext uri="{D42A27DB-BD31-4B8C-83A1-F6EECF244321}">
                <p14:modId xmlns:p14="http://schemas.microsoft.com/office/powerpoint/2010/main" val="2331361062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1" name="Rectangle"/>
          <p:cNvSpPr/>
          <p:nvPr/>
        </p:nvSpPr>
        <p:spPr>
          <a:xfrm>
            <a:off x="5545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02" name="Rectangle"/>
          <p:cNvSpPr/>
          <p:nvPr/>
        </p:nvSpPr>
        <p:spPr>
          <a:xfrm>
            <a:off x="9296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0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04" name="Table"/>
          <p:cNvGraphicFramePr/>
          <p:nvPr>
            <p:extLst>
              <p:ext uri="{D42A27DB-BD31-4B8C-83A1-F6EECF244321}">
                <p14:modId xmlns:p14="http://schemas.microsoft.com/office/powerpoint/2010/main" val="372559756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11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12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13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14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984136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Table"/>
          <p:cNvGraphicFramePr/>
          <p:nvPr>
            <p:extLst>
              <p:ext uri="{D42A27DB-BD31-4B8C-83A1-F6EECF244321}">
                <p14:modId xmlns:p14="http://schemas.microsoft.com/office/powerpoint/2010/main" val="73284265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17" name="Table"/>
          <p:cNvGraphicFramePr/>
          <p:nvPr>
            <p:extLst>
              <p:ext uri="{D42A27DB-BD31-4B8C-83A1-F6EECF244321}">
                <p14:modId xmlns:p14="http://schemas.microsoft.com/office/powerpoint/2010/main" val="298703467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8" name="Rectangle"/>
          <p:cNvSpPr/>
          <p:nvPr/>
        </p:nvSpPr>
        <p:spPr>
          <a:xfrm>
            <a:off x="5831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19" name="Rectangle"/>
          <p:cNvSpPr/>
          <p:nvPr/>
        </p:nvSpPr>
        <p:spPr>
          <a:xfrm>
            <a:off x="9582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2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1" name="Table"/>
          <p:cNvGraphicFramePr/>
          <p:nvPr>
            <p:extLst>
              <p:ext uri="{D42A27DB-BD31-4B8C-83A1-F6EECF244321}">
                <p14:modId xmlns:p14="http://schemas.microsoft.com/office/powerpoint/2010/main" val="4265072441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2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2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29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30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31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98258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Most of these slides were adapted directly from: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Kris </a:t>
            </a:r>
            <a:r>
              <a:rPr lang="en-US" sz="2400" dirty="0" err="1"/>
              <a:t>Kitani</a:t>
            </a:r>
            <a:r>
              <a:rPr lang="en-US" sz="2400" dirty="0"/>
              <a:t> (15-463, Fall 2016).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Inspiration and some examples also came from: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Fredo</a:t>
            </a:r>
            <a:r>
              <a:rPr lang="en-US" sz="2400" dirty="0"/>
              <a:t> Durand (Digital and Computational Photography, MIT).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Kayvon</a:t>
            </a:r>
            <a:r>
              <a:rPr lang="en-US" sz="2400" dirty="0"/>
              <a:t> </a:t>
            </a:r>
            <a:r>
              <a:rPr lang="en-US" sz="2400" dirty="0" err="1"/>
              <a:t>Fatahalian</a:t>
            </a:r>
            <a:r>
              <a:rPr lang="en-US" sz="2400" dirty="0"/>
              <a:t> (15-769, Fall 2016).</a:t>
            </a:r>
          </a:p>
        </p:txBody>
      </p:sp>
    </p:spTree>
    <p:extLst>
      <p:ext uri="{BB962C8B-B14F-4D97-AF65-F5344CB8AC3E}">
        <p14:creationId xmlns:p14="http://schemas.microsoft.com/office/powerpoint/2010/main" val="42169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"/>
          <p:cNvGraphicFramePr/>
          <p:nvPr>
            <p:extLst>
              <p:ext uri="{D42A27DB-BD31-4B8C-83A1-F6EECF244321}">
                <p14:modId xmlns:p14="http://schemas.microsoft.com/office/powerpoint/2010/main" val="38950628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34" name="Table"/>
          <p:cNvGraphicFramePr/>
          <p:nvPr>
            <p:extLst>
              <p:ext uri="{D42A27DB-BD31-4B8C-83A1-F6EECF244321}">
                <p14:modId xmlns:p14="http://schemas.microsoft.com/office/powerpoint/2010/main" val="223095702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35" name="Rectangle"/>
          <p:cNvSpPr/>
          <p:nvPr/>
        </p:nvSpPr>
        <p:spPr>
          <a:xfrm>
            <a:off x="3831431" y="202882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36" name="Rectangle"/>
          <p:cNvSpPr/>
          <p:nvPr/>
        </p:nvSpPr>
        <p:spPr>
          <a:xfrm>
            <a:off x="7581901" y="230028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3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8" name="Table"/>
          <p:cNvGraphicFramePr/>
          <p:nvPr>
            <p:extLst>
              <p:ext uri="{D42A27DB-BD31-4B8C-83A1-F6EECF244321}">
                <p14:modId xmlns:p14="http://schemas.microsoft.com/office/powerpoint/2010/main" val="4198222509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4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46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47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48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5444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Table"/>
          <p:cNvGraphicFramePr/>
          <p:nvPr>
            <p:extLst>
              <p:ext uri="{D42A27DB-BD31-4B8C-83A1-F6EECF244321}">
                <p14:modId xmlns:p14="http://schemas.microsoft.com/office/powerpoint/2010/main" val="268786823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51" name="Table"/>
          <p:cNvGraphicFramePr/>
          <p:nvPr>
            <p:extLst>
              <p:ext uri="{D42A27DB-BD31-4B8C-83A1-F6EECF244321}">
                <p14:modId xmlns:p14="http://schemas.microsoft.com/office/powerpoint/2010/main" val="3956428175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52" name="Rectangle"/>
          <p:cNvSpPr/>
          <p:nvPr/>
        </p:nvSpPr>
        <p:spPr>
          <a:xfrm>
            <a:off x="4402931" y="202882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53" name="Rectangle"/>
          <p:cNvSpPr/>
          <p:nvPr/>
        </p:nvSpPr>
        <p:spPr>
          <a:xfrm>
            <a:off x="8153401" y="230028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5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55" name="Table"/>
          <p:cNvGraphicFramePr/>
          <p:nvPr>
            <p:extLst>
              <p:ext uri="{D42A27DB-BD31-4B8C-83A1-F6EECF244321}">
                <p14:modId xmlns:p14="http://schemas.microsoft.com/office/powerpoint/2010/main" val="350171979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5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63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64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65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94516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Table"/>
          <p:cNvGraphicFramePr/>
          <p:nvPr>
            <p:extLst>
              <p:ext uri="{D42A27DB-BD31-4B8C-83A1-F6EECF244321}">
                <p14:modId xmlns:p14="http://schemas.microsoft.com/office/powerpoint/2010/main" val="64303859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8" name="Table"/>
          <p:cNvGraphicFramePr/>
          <p:nvPr>
            <p:extLst>
              <p:ext uri="{D42A27DB-BD31-4B8C-83A1-F6EECF244321}">
                <p14:modId xmlns:p14="http://schemas.microsoft.com/office/powerpoint/2010/main" val="107978440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69" name="Rectangle"/>
          <p:cNvSpPr/>
          <p:nvPr/>
        </p:nvSpPr>
        <p:spPr>
          <a:xfrm>
            <a:off x="4402931" y="202882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70" name="Rectangle"/>
          <p:cNvSpPr/>
          <p:nvPr/>
        </p:nvSpPr>
        <p:spPr>
          <a:xfrm>
            <a:off x="8153401" y="230028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7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72" name="Table"/>
          <p:cNvGraphicFramePr/>
          <p:nvPr>
            <p:extLst>
              <p:ext uri="{D42A27DB-BD31-4B8C-83A1-F6EECF244321}">
                <p14:modId xmlns:p14="http://schemas.microsoft.com/office/powerpoint/2010/main" val="334625258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79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80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81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82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20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48437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>
            <p:extLst>
              <p:ext uri="{D42A27DB-BD31-4B8C-83A1-F6EECF244321}">
                <p14:modId xmlns:p14="http://schemas.microsoft.com/office/powerpoint/2010/main" val="829059747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>
            <p:extLst>
              <p:ext uri="{D42A27DB-BD31-4B8C-83A1-F6EECF244321}">
                <p14:modId xmlns:p14="http://schemas.microsoft.com/office/powerpoint/2010/main" val="25890712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6" name="Rectangle"/>
          <p:cNvSpPr/>
          <p:nvPr/>
        </p:nvSpPr>
        <p:spPr>
          <a:xfrm>
            <a:off x="4117181" y="2300288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87" name="Rectangle"/>
          <p:cNvSpPr/>
          <p:nvPr/>
        </p:nvSpPr>
        <p:spPr>
          <a:xfrm>
            <a:off x="7867651" y="258603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8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89" name="Table"/>
          <p:cNvGraphicFramePr/>
          <p:nvPr>
            <p:extLst>
              <p:ext uri="{D42A27DB-BD31-4B8C-83A1-F6EECF244321}">
                <p14:modId xmlns:p14="http://schemas.microsoft.com/office/powerpoint/2010/main" val="121934042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9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97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98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99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47984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1" name="Table"/>
          <p:cNvGraphicFramePr/>
          <p:nvPr>
            <p:extLst>
              <p:ext uri="{D42A27DB-BD31-4B8C-83A1-F6EECF244321}">
                <p14:modId xmlns:p14="http://schemas.microsoft.com/office/powerpoint/2010/main" val="3428633918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02" name="Table"/>
          <p:cNvGraphicFramePr/>
          <p:nvPr>
            <p:extLst>
              <p:ext uri="{D42A27DB-BD31-4B8C-83A1-F6EECF244321}">
                <p14:modId xmlns:p14="http://schemas.microsoft.com/office/powerpoint/2010/main" val="400838184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3" name="Rectangle"/>
          <p:cNvSpPr/>
          <p:nvPr/>
        </p:nvSpPr>
        <p:spPr>
          <a:xfrm>
            <a:off x="4117181" y="2300288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404" name="Rectangle"/>
          <p:cNvSpPr/>
          <p:nvPr/>
        </p:nvSpPr>
        <p:spPr>
          <a:xfrm>
            <a:off x="7867651" y="258603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40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06" name="Table"/>
          <p:cNvGraphicFramePr/>
          <p:nvPr>
            <p:extLst>
              <p:ext uri="{D42A27DB-BD31-4B8C-83A1-F6EECF244321}">
                <p14:modId xmlns:p14="http://schemas.microsoft.com/office/powerpoint/2010/main" val="67453422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13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414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415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416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551284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Table"/>
          <p:cNvGraphicFramePr/>
          <p:nvPr>
            <p:extLst>
              <p:ext uri="{D42A27DB-BD31-4B8C-83A1-F6EECF244321}">
                <p14:modId xmlns:p14="http://schemas.microsoft.com/office/powerpoint/2010/main" val="4242530399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19" name="Table"/>
          <p:cNvGraphicFramePr/>
          <p:nvPr>
            <p:extLst>
              <p:ext uri="{D42A27DB-BD31-4B8C-83A1-F6EECF244321}">
                <p14:modId xmlns:p14="http://schemas.microsoft.com/office/powerpoint/2010/main" val="3987997320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0" name="Rectangle"/>
          <p:cNvSpPr/>
          <p:nvPr/>
        </p:nvSpPr>
        <p:spPr>
          <a:xfrm>
            <a:off x="4124325" y="3714750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421" name="Rectangle"/>
          <p:cNvSpPr/>
          <p:nvPr/>
        </p:nvSpPr>
        <p:spPr>
          <a:xfrm>
            <a:off x="7867651" y="4007643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42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3" name="Table"/>
          <p:cNvGraphicFramePr/>
          <p:nvPr>
            <p:extLst>
              <p:ext uri="{D42A27DB-BD31-4B8C-83A1-F6EECF244321}">
                <p14:modId xmlns:p14="http://schemas.microsoft.com/office/powerpoint/2010/main" val="297557738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3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431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432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433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411762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Table"/>
          <p:cNvGraphicFramePr/>
          <p:nvPr>
            <p:extLst>
              <p:ext uri="{D42A27DB-BD31-4B8C-83A1-F6EECF244321}">
                <p14:modId xmlns:p14="http://schemas.microsoft.com/office/powerpoint/2010/main" val="419007418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36" name="Table"/>
          <p:cNvGraphicFramePr/>
          <p:nvPr>
            <p:extLst>
              <p:ext uri="{D42A27DB-BD31-4B8C-83A1-F6EECF244321}">
                <p14:modId xmlns:p14="http://schemas.microsoft.com/office/powerpoint/2010/main" val="3012665827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37" name="Rectangle"/>
          <p:cNvSpPr/>
          <p:nvPr/>
        </p:nvSpPr>
        <p:spPr>
          <a:xfrm>
            <a:off x="5845969" y="3714750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438" name="Rectangle"/>
          <p:cNvSpPr/>
          <p:nvPr/>
        </p:nvSpPr>
        <p:spPr>
          <a:xfrm>
            <a:off x="9582151" y="401478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43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40" name="Table"/>
          <p:cNvGraphicFramePr/>
          <p:nvPr>
            <p:extLst>
              <p:ext uri="{D42A27DB-BD31-4B8C-83A1-F6EECF244321}">
                <p14:modId xmlns:p14="http://schemas.microsoft.com/office/powerpoint/2010/main" val="4164251752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4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448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449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450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452110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>
            <p:extLst>
              <p:ext uri="{D42A27DB-BD31-4B8C-83A1-F6EECF244321}">
                <p14:modId xmlns:p14="http://schemas.microsoft.com/office/powerpoint/2010/main" val="4238075303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>
            <p:extLst>
              <p:ext uri="{D42A27DB-BD31-4B8C-83A1-F6EECF244321}">
                <p14:modId xmlns:p14="http://schemas.microsoft.com/office/powerpoint/2010/main" val="89243604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5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55" name="Table"/>
          <p:cNvGraphicFramePr/>
          <p:nvPr>
            <p:extLst>
              <p:ext uri="{D42A27DB-BD31-4B8C-83A1-F6EECF244321}">
                <p14:modId xmlns:p14="http://schemas.microsoft.com/office/powerpoint/2010/main" val="3072129119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463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464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465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21941" y="1325563"/>
            <a:ext cx="9548116" cy="5286970"/>
            <a:chOff x="1301316" y="1121568"/>
            <a:chExt cx="9548116" cy="5286970"/>
          </a:xfrm>
        </p:grpSpPr>
        <p:pic>
          <p:nvPicPr>
            <p:cNvPr id="467" name="ein_gry.jpg" descr="ein_gry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1316" y="1121568"/>
              <a:ext cx="4710571" cy="528697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8" name="ein_box11.jpg" descr="ein_box1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38861" y="1121568"/>
              <a:ext cx="4710571" cy="528697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more realistic examples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8677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6015" y="1870094"/>
            <a:ext cx="11699969" cy="3852612"/>
            <a:chOff x="246582" y="2000250"/>
            <a:chExt cx="11699969" cy="3852612"/>
          </a:xfrm>
        </p:grpSpPr>
        <p:pic>
          <p:nvPicPr>
            <p:cNvPr id="470" name="grass_gry.jpg" descr="grass_gry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6582" y="2000250"/>
              <a:ext cx="5792270" cy="385186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1" name="grass_box9.jpg" descr="grass_box9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53150" y="2000250"/>
              <a:ext cx="5793401" cy="385261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more realistic examples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5148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Types of image transformations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18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65491" y="1325562"/>
            <a:ext cx="7661017" cy="4993045"/>
            <a:chOff x="2251204" y="928686"/>
            <a:chExt cx="7661017" cy="4993045"/>
          </a:xfrm>
        </p:grpSpPr>
        <p:pic>
          <p:nvPicPr>
            <p:cNvPr id="473" name="building_box11.jpg" descr="building_box1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167438" y="928687"/>
              <a:ext cx="3744783" cy="49930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4" name="building_gry.jpg" descr="building_gry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51204" y="928686"/>
              <a:ext cx="3744784" cy="4993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more realistic examples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9888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1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for 1D continuous signals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3637977" y="1890734"/>
            <a:ext cx="4916046" cy="1049894"/>
            <a:chOff x="2085989" y="1174357"/>
            <a:chExt cx="8308147" cy="17743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861" y="1174357"/>
              <a:ext cx="8296275" cy="16668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85989" y="2382838"/>
              <a:ext cx="2815839" cy="565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5454" y="2359498"/>
              <a:ext cx="3443220" cy="565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filtering as convolution: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66972" y="2688001"/>
            <a:ext cx="2571005" cy="542608"/>
            <a:chOff x="1313871" y="2584059"/>
            <a:chExt cx="2571005" cy="542608"/>
          </a:xfrm>
        </p:grpSpPr>
        <p:sp>
          <p:nvSpPr>
            <p:cNvPr id="15" name="Shape 667"/>
            <p:cNvSpPr txBox="1">
              <a:spLocks/>
            </p:cNvSpPr>
            <p:nvPr/>
          </p:nvSpPr>
          <p:spPr>
            <a:xfrm>
              <a:off x="1313871" y="2711089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filtered signal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450052" y="2584059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07384" y="2688001"/>
            <a:ext cx="2390199" cy="542608"/>
            <a:chOff x="7614918" y="2688001"/>
            <a:chExt cx="2390199" cy="542608"/>
          </a:xfrm>
        </p:grpSpPr>
        <p:sp>
          <p:nvSpPr>
            <p:cNvPr id="18" name="Shape 667"/>
            <p:cNvSpPr txBox="1">
              <a:spLocks/>
            </p:cNvSpPr>
            <p:nvPr/>
          </p:nvSpPr>
          <p:spPr>
            <a:xfrm>
              <a:off x="7741927" y="2815031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input signal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667"/>
          <p:cNvSpPr txBox="1">
            <a:spLocks/>
          </p:cNvSpPr>
          <p:nvPr/>
        </p:nvSpPr>
        <p:spPr>
          <a:xfrm>
            <a:off x="6948338" y="2813522"/>
            <a:ext cx="1955375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13515" y="2686492"/>
            <a:ext cx="434824" cy="199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flipV="1">
            <a:off x="7707384" y="1547086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7741927" y="2815031"/>
              <a:ext cx="2563054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12217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for 1D continuous signals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13" y="3877801"/>
            <a:ext cx="2371881" cy="1371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637977" y="1890734"/>
            <a:ext cx="4916046" cy="1049894"/>
            <a:chOff x="2085989" y="1174357"/>
            <a:chExt cx="8308147" cy="17743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861" y="1174357"/>
              <a:ext cx="8296275" cy="16668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85989" y="2382838"/>
              <a:ext cx="2815839" cy="565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5454" y="2359498"/>
              <a:ext cx="3443220" cy="565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filtering as convolution: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66972" y="2688001"/>
            <a:ext cx="2571005" cy="542608"/>
            <a:chOff x="1313871" y="2584059"/>
            <a:chExt cx="2571005" cy="542608"/>
          </a:xfrm>
        </p:grpSpPr>
        <p:sp>
          <p:nvSpPr>
            <p:cNvPr id="15" name="Shape 667"/>
            <p:cNvSpPr txBox="1">
              <a:spLocks/>
            </p:cNvSpPr>
            <p:nvPr/>
          </p:nvSpPr>
          <p:spPr>
            <a:xfrm>
              <a:off x="1313871" y="2711089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filtered signal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450052" y="2584059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07384" y="2688001"/>
            <a:ext cx="2390199" cy="542608"/>
            <a:chOff x="7614918" y="2688001"/>
            <a:chExt cx="2390199" cy="542608"/>
          </a:xfrm>
        </p:grpSpPr>
        <p:sp>
          <p:nvSpPr>
            <p:cNvPr id="18" name="Shape 667"/>
            <p:cNvSpPr txBox="1">
              <a:spLocks/>
            </p:cNvSpPr>
            <p:nvPr/>
          </p:nvSpPr>
          <p:spPr>
            <a:xfrm>
              <a:off x="7741927" y="2815031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input signal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667"/>
          <p:cNvSpPr txBox="1">
            <a:spLocks/>
          </p:cNvSpPr>
          <p:nvPr/>
        </p:nvSpPr>
        <p:spPr>
          <a:xfrm>
            <a:off x="6948338" y="2813522"/>
            <a:ext cx="1955375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13515" y="2686492"/>
            <a:ext cx="434824" cy="199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667"/>
          <p:cNvSpPr txBox="1">
            <a:spLocks/>
          </p:cNvSpPr>
          <p:nvPr/>
        </p:nvSpPr>
        <p:spPr>
          <a:xfrm>
            <a:off x="666250" y="3441412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Consider the box filter example: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12453" r="5704" b="4601"/>
          <a:stretch/>
        </p:blipFill>
        <p:spPr>
          <a:xfrm>
            <a:off x="4482958" y="4142360"/>
            <a:ext cx="3226085" cy="8424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flipV="1">
            <a:off x="7707384" y="1547086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7741927" y="2815031"/>
              <a:ext cx="2563054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Shape 667"/>
          <p:cNvSpPr txBox="1">
            <a:spLocks/>
          </p:cNvSpPr>
          <p:nvPr/>
        </p:nvSpPr>
        <p:spPr>
          <a:xfrm>
            <a:off x="1690654" y="4355812"/>
            <a:ext cx="2263190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1D continuous box filter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931578" y="5553109"/>
            <a:ext cx="4328844" cy="1186736"/>
            <a:chOff x="3928456" y="5357902"/>
            <a:chExt cx="4328844" cy="11867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" t="7604" r="3901" b="11497"/>
            <a:stretch/>
          </p:blipFill>
          <p:spPr>
            <a:xfrm>
              <a:off x="3928456" y="5357902"/>
              <a:ext cx="4328844" cy="93717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953843" y="6123398"/>
              <a:ext cx="690075" cy="42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Shape 667"/>
          <p:cNvSpPr txBox="1">
            <a:spLocks/>
          </p:cNvSpPr>
          <p:nvPr/>
        </p:nvSpPr>
        <p:spPr>
          <a:xfrm>
            <a:off x="1066972" y="5813906"/>
            <a:ext cx="2578030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filtering output is a blurred version of g</a:t>
            </a:r>
          </a:p>
        </p:txBody>
      </p:sp>
    </p:spTree>
    <p:extLst>
      <p:ext uri="{BB962C8B-B14F-4D97-AF65-F5344CB8AC3E}">
        <p14:creationId xmlns:p14="http://schemas.microsoft.com/office/powerpoint/2010/main" val="51311893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01" y="1889149"/>
            <a:ext cx="6563598" cy="1168674"/>
          </a:xfrm>
          <a:prstGeom prst="rect">
            <a:avLst/>
          </a:prstGeom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for 2D discrete signals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3030051" y="2759406"/>
            <a:ext cx="6563598" cy="373227"/>
            <a:chOff x="1058591" y="2642420"/>
            <a:chExt cx="11092518" cy="630756"/>
          </a:xfrm>
        </p:grpSpPr>
        <p:sp>
          <p:nvSpPr>
            <p:cNvPr id="8" name="Rectangle 7"/>
            <p:cNvSpPr/>
            <p:nvPr/>
          </p:nvSpPr>
          <p:spPr>
            <a:xfrm>
              <a:off x="1058591" y="2642420"/>
              <a:ext cx="3460016" cy="56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1493" y="2707330"/>
              <a:ext cx="5529616" cy="565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filtering as convolution: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66972" y="2688001"/>
            <a:ext cx="2571005" cy="542608"/>
            <a:chOff x="1313871" y="2584059"/>
            <a:chExt cx="2571005" cy="542608"/>
          </a:xfrm>
        </p:grpSpPr>
        <p:sp>
          <p:nvSpPr>
            <p:cNvPr id="15" name="Shape 667"/>
            <p:cNvSpPr txBox="1">
              <a:spLocks/>
            </p:cNvSpPr>
            <p:nvPr/>
          </p:nvSpPr>
          <p:spPr>
            <a:xfrm>
              <a:off x="1313871" y="2711089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filtered image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450052" y="2584059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07384" y="2688001"/>
            <a:ext cx="2390199" cy="542608"/>
            <a:chOff x="7614918" y="2688001"/>
            <a:chExt cx="2390199" cy="542608"/>
          </a:xfrm>
        </p:grpSpPr>
        <p:sp>
          <p:nvSpPr>
            <p:cNvPr id="18" name="Shape 667"/>
            <p:cNvSpPr txBox="1">
              <a:spLocks/>
            </p:cNvSpPr>
            <p:nvPr/>
          </p:nvSpPr>
          <p:spPr>
            <a:xfrm>
              <a:off x="7741927" y="2815031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input image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667"/>
          <p:cNvSpPr txBox="1">
            <a:spLocks/>
          </p:cNvSpPr>
          <p:nvPr/>
        </p:nvSpPr>
        <p:spPr>
          <a:xfrm>
            <a:off x="6948338" y="2813522"/>
            <a:ext cx="1955375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13515" y="2686492"/>
            <a:ext cx="434824" cy="199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flipV="1">
            <a:off x="8140693" y="1584650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7741927" y="2815031"/>
              <a:ext cx="2563054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78835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55" y="4317597"/>
            <a:ext cx="5981490" cy="11704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01" y="1889149"/>
            <a:ext cx="6563598" cy="1168674"/>
          </a:xfrm>
          <a:prstGeom prst="rect">
            <a:avLst/>
          </a:prstGeom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for 2D discrete signals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3030051" y="2759406"/>
            <a:ext cx="6563598" cy="373227"/>
            <a:chOff x="1058591" y="2642420"/>
            <a:chExt cx="11092518" cy="630756"/>
          </a:xfrm>
        </p:grpSpPr>
        <p:sp>
          <p:nvSpPr>
            <p:cNvPr id="8" name="Rectangle 7"/>
            <p:cNvSpPr/>
            <p:nvPr/>
          </p:nvSpPr>
          <p:spPr>
            <a:xfrm>
              <a:off x="1058591" y="2642420"/>
              <a:ext cx="3460016" cy="56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1493" y="2707330"/>
              <a:ext cx="5529616" cy="565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filtering as convolution: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66972" y="2688001"/>
            <a:ext cx="2571005" cy="542608"/>
            <a:chOff x="1313871" y="2584059"/>
            <a:chExt cx="2571005" cy="542608"/>
          </a:xfrm>
        </p:grpSpPr>
        <p:sp>
          <p:nvSpPr>
            <p:cNvPr id="15" name="Shape 667"/>
            <p:cNvSpPr txBox="1">
              <a:spLocks/>
            </p:cNvSpPr>
            <p:nvPr/>
          </p:nvSpPr>
          <p:spPr>
            <a:xfrm>
              <a:off x="1313871" y="2711089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filtered image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450052" y="2584059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07384" y="2688001"/>
            <a:ext cx="2390199" cy="542608"/>
            <a:chOff x="7614918" y="2688001"/>
            <a:chExt cx="2390199" cy="542608"/>
          </a:xfrm>
        </p:grpSpPr>
        <p:sp>
          <p:nvSpPr>
            <p:cNvPr id="18" name="Shape 667"/>
            <p:cNvSpPr txBox="1">
              <a:spLocks/>
            </p:cNvSpPr>
            <p:nvPr/>
          </p:nvSpPr>
          <p:spPr>
            <a:xfrm>
              <a:off x="7741927" y="2815031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input image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667"/>
          <p:cNvSpPr txBox="1">
            <a:spLocks/>
          </p:cNvSpPr>
          <p:nvPr/>
        </p:nvSpPr>
        <p:spPr>
          <a:xfrm>
            <a:off x="6948338" y="2813522"/>
            <a:ext cx="1955375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13515" y="2686492"/>
            <a:ext cx="434824" cy="199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667"/>
          <p:cNvSpPr txBox="1">
            <a:spLocks/>
          </p:cNvSpPr>
          <p:nvPr/>
        </p:nvSpPr>
        <p:spPr>
          <a:xfrm>
            <a:off x="666249" y="3441412"/>
            <a:ext cx="823746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the filter                 is non-zero only within                               , then </a:t>
            </a:r>
          </a:p>
        </p:txBody>
      </p:sp>
      <p:grpSp>
        <p:nvGrpSpPr>
          <p:cNvPr id="29" name="Group 28"/>
          <p:cNvGrpSpPr/>
          <p:nvPr/>
        </p:nvGrpSpPr>
        <p:grpSpPr>
          <a:xfrm flipV="1">
            <a:off x="8140693" y="1584650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7741927" y="2815031"/>
              <a:ext cx="2563054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26" y="3541391"/>
            <a:ext cx="959646" cy="5009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37" y="3592760"/>
            <a:ext cx="1955054" cy="398252"/>
          </a:xfrm>
          <a:prstGeom prst="rect">
            <a:avLst/>
          </a:prstGeom>
        </p:spPr>
      </p:pic>
      <p:sp>
        <p:nvSpPr>
          <p:cNvPr id="34" name="Shape 667"/>
          <p:cNvSpPr txBox="1">
            <a:spLocks/>
          </p:cNvSpPr>
          <p:nvPr/>
        </p:nvSpPr>
        <p:spPr>
          <a:xfrm>
            <a:off x="666249" y="5663266"/>
            <a:ext cx="8927400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kernel we saw earlier is the 3x3 matrix representation of                . 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2" y="5757219"/>
            <a:ext cx="959646" cy="5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8945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01" y="1889149"/>
            <a:ext cx="6563598" cy="1168674"/>
          </a:xfrm>
          <a:prstGeom prst="rect">
            <a:avLst/>
          </a:prstGeom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vs correlation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3030051" y="2759406"/>
            <a:ext cx="6563598" cy="373227"/>
            <a:chOff x="1058591" y="2642420"/>
            <a:chExt cx="11092518" cy="630756"/>
          </a:xfrm>
        </p:grpSpPr>
        <p:sp>
          <p:nvSpPr>
            <p:cNvPr id="8" name="Rectangle 7"/>
            <p:cNvSpPr/>
            <p:nvPr/>
          </p:nvSpPr>
          <p:spPr>
            <a:xfrm>
              <a:off x="1058591" y="2642420"/>
              <a:ext cx="3460016" cy="56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1493" y="2707330"/>
              <a:ext cx="5529616" cy="565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discrete 2D convolution:</a:t>
            </a:r>
          </a:p>
        </p:txBody>
      </p:sp>
      <p:grpSp>
        <p:nvGrpSpPr>
          <p:cNvPr id="29" name="Group 28"/>
          <p:cNvGrpSpPr/>
          <p:nvPr/>
        </p:nvGrpSpPr>
        <p:grpSpPr>
          <a:xfrm flipV="1">
            <a:off x="8140693" y="1584650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8049742" y="2815031"/>
              <a:ext cx="2255239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01" y="3855409"/>
            <a:ext cx="6563598" cy="116867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30051" y="4725666"/>
            <a:ext cx="6563598" cy="373227"/>
            <a:chOff x="1058591" y="2642420"/>
            <a:chExt cx="11092518" cy="630756"/>
          </a:xfrm>
        </p:grpSpPr>
        <p:sp>
          <p:nvSpPr>
            <p:cNvPr id="27" name="Rectangle 26"/>
            <p:cNvSpPr/>
            <p:nvPr/>
          </p:nvSpPr>
          <p:spPr>
            <a:xfrm>
              <a:off x="1058591" y="2642420"/>
              <a:ext cx="3460016" cy="56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21493" y="2707330"/>
              <a:ext cx="5529616" cy="565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Shape 667"/>
          <p:cNvSpPr txBox="1">
            <a:spLocks/>
          </p:cNvSpPr>
          <p:nvPr/>
        </p:nvSpPr>
        <p:spPr>
          <a:xfrm>
            <a:off x="666250" y="330595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discrete 2D correlation:</a:t>
            </a:r>
          </a:p>
        </p:txBody>
      </p:sp>
      <p:grpSp>
        <p:nvGrpSpPr>
          <p:cNvPr id="35" name="Group 34"/>
          <p:cNvGrpSpPr/>
          <p:nvPr/>
        </p:nvGrpSpPr>
        <p:grpSpPr>
          <a:xfrm flipV="1">
            <a:off x="8140693" y="3550910"/>
            <a:ext cx="3571846" cy="542608"/>
            <a:chOff x="7614918" y="2688001"/>
            <a:chExt cx="3571846" cy="542608"/>
          </a:xfrm>
        </p:grpSpPr>
        <p:sp>
          <p:nvSpPr>
            <p:cNvPr id="37" name="Shape 667"/>
            <p:cNvSpPr txBox="1">
              <a:spLocks/>
            </p:cNvSpPr>
            <p:nvPr/>
          </p:nvSpPr>
          <p:spPr>
            <a:xfrm flipH="1" flipV="1">
              <a:off x="8049742" y="2815031"/>
              <a:ext cx="3137022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notice the lack of a flip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>
            <a:off x="7874794" y="4302170"/>
            <a:ext cx="0" cy="202407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755857" y="4302169"/>
            <a:ext cx="0" cy="202407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hape 667"/>
          <p:cNvSpPr txBox="1">
            <a:spLocks/>
          </p:cNvSpPr>
          <p:nvPr/>
        </p:nvSpPr>
        <p:spPr>
          <a:xfrm>
            <a:off x="666250" y="5276191"/>
            <a:ext cx="11046289" cy="1042415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of the time won’t matter, because our kernels will be symmetric.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Will be important when we discuss frequency-domain filtering (lectures 5-6).</a:t>
            </a:r>
          </a:p>
        </p:txBody>
      </p:sp>
    </p:spTree>
    <p:extLst>
      <p:ext uri="{BB962C8B-B14F-4D97-AF65-F5344CB8AC3E}">
        <p14:creationId xmlns:p14="http://schemas.microsoft.com/office/powerpoint/2010/main" val="361594837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What is the rank of this filter matrix?</a:t>
            </a:r>
          </a:p>
        </p:txBody>
      </p:sp>
      <p:sp>
        <p:nvSpPr>
          <p:cNvPr id="49" name="Shape 667"/>
          <p:cNvSpPr txBox="1">
            <a:spLocks/>
          </p:cNvSpPr>
          <p:nvPr/>
        </p:nvSpPr>
        <p:spPr>
          <a:xfrm>
            <a:off x="8752882" y="3479459"/>
            <a:ext cx="2873510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096989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199757279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95552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2D convolution with a separable filter is equivalent to two 1D convolutions (with the “column” and “row” filters).</a:t>
            </a:r>
          </a:p>
        </p:txBody>
      </p:sp>
    </p:spTree>
    <p:extLst>
      <p:ext uri="{BB962C8B-B14F-4D97-AF65-F5344CB8AC3E}">
        <p14:creationId xmlns:p14="http://schemas.microsoft.com/office/powerpoint/2010/main" val="36848465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pic>
        <p:nvPicPr>
          <p:cNvPr id="5" name="couch-surfing.jpg" descr="couch-surf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5669" y="1079557"/>
            <a:ext cx="7480663" cy="55004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6155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95552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2D convolution with a separable filter is equivalent to two 1D convolutions (with the “column” and “row” filters).</a:t>
            </a:r>
          </a:p>
        </p:txBody>
      </p:sp>
      <p:sp>
        <p:nvSpPr>
          <p:cNvPr id="15" name="Shape 667"/>
          <p:cNvSpPr txBox="1">
            <a:spLocks/>
          </p:cNvSpPr>
          <p:nvPr/>
        </p:nvSpPr>
        <p:spPr>
          <a:xfrm>
            <a:off x="666249" y="5192247"/>
            <a:ext cx="10758613" cy="131139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the image has M x M pixels and the filter kernel has size N x 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non-separable filter?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068582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95552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2D convolution with a separable filter is equivalent to two 1D convolutions (with the “column” and “row” filters).</a:t>
            </a:r>
          </a:p>
        </p:txBody>
      </p:sp>
      <p:sp>
        <p:nvSpPr>
          <p:cNvPr id="15" name="Shape 667"/>
          <p:cNvSpPr txBox="1">
            <a:spLocks/>
          </p:cNvSpPr>
          <p:nvPr/>
        </p:nvSpPr>
        <p:spPr>
          <a:xfrm>
            <a:off x="666249" y="5192247"/>
            <a:ext cx="10758613" cy="131139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the image has M x M pixels and the filter kernel has size N x 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non-separable filter?		M</a:t>
            </a:r>
            <a:r>
              <a:rPr lang="en-US" sz="2400" baseline="30000" dirty="0"/>
              <a:t>2</a:t>
            </a:r>
            <a:r>
              <a:rPr lang="en-US" sz="2400" baseline="-25000" dirty="0"/>
              <a:t> </a:t>
            </a:r>
            <a:r>
              <a:rPr lang="en-US" sz="2400" dirty="0"/>
              <a:t>x N</a:t>
            </a:r>
            <a:r>
              <a:rPr lang="en-US" sz="2400" baseline="30000" dirty="0"/>
              <a:t>2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separable filter?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2211" y="5845996"/>
            <a:ext cx="9479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8213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95552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2D convolution with a separable filter is equivalent to two 1D convolutions (with the “column” and “row” filters).</a:t>
            </a:r>
          </a:p>
        </p:txBody>
      </p:sp>
      <p:sp>
        <p:nvSpPr>
          <p:cNvPr id="15" name="Shape 667"/>
          <p:cNvSpPr txBox="1">
            <a:spLocks/>
          </p:cNvSpPr>
          <p:nvPr/>
        </p:nvSpPr>
        <p:spPr>
          <a:xfrm>
            <a:off x="666249" y="5192247"/>
            <a:ext cx="10758613" cy="131139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the image has M x M pixels and the filter kernel has size N x 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non-separable filter?		M</a:t>
            </a:r>
            <a:r>
              <a:rPr lang="en-US" sz="2400" baseline="30000" dirty="0"/>
              <a:t>2</a:t>
            </a:r>
            <a:r>
              <a:rPr lang="en-US" sz="2400" baseline="-25000" dirty="0"/>
              <a:t> </a:t>
            </a:r>
            <a:r>
              <a:rPr lang="en-US" sz="2400" dirty="0"/>
              <a:t>x N</a:t>
            </a:r>
            <a:r>
              <a:rPr lang="en-US" sz="2400" baseline="30000" dirty="0"/>
              <a:t>2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separable filter?			2 x N x M</a:t>
            </a:r>
            <a:r>
              <a:rPr lang="en-US" sz="2400" baseline="30000" dirty="0"/>
              <a:t>2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2211" y="5845996"/>
            <a:ext cx="9479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702211" y="6173057"/>
            <a:ext cx="9479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5219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65491" y="1325562"/>
            <a:ext cx="7661017" cy="4993045"/>
            <a:chOff x="2251204" y="928686"/>
            <a:chExt cx="7661017" cy="4993045"/>
          </a:xfrm>
        </p:grpSpPr>
        <p:pic>
          <p:nvPicPr>
            <p:cNvPr id="473" name="building_box11.jpg" descr="building_box1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167438" y="928687"/>
              <a:ext cx="3744783" cy="49930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4" name="building_gry.jpg" descr="building_gry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51204" y="928686"/>
              <a:ext cx="3744784" cy="4993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few more filters</a:t>
            </a:r>
            <a:endParaRPr dirty="0"/>
          </a:p>
        </p:txBody>
      </p:sp>
      <p:sp>
        <p:nvSpPr>
          <p:cNvPr id="6" name="Shape 667"/>
          <p:cNvSpPr txBox="1">
            <a:spLocks/>
          </p:cNvSpPr>
          <p:nvPr/>
        </p:nvSpPr>
        <p:spPr>
          <a:xfrm>
            <a:off x="10097958" y="3302905"/>
            <a:ext cx="1911462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 you see any problems in this image?</a:t>
            </a:r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2265491" y="6318607"/>
            <a:ext cx="3744783" cy="53939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original</a:t>
            </a:r>
          </a:p>
        </p:txBody>
      </p:sp>
      <p:sp>
        <p:nvSpPr>
          <p:cNvPr id="8" name="Shape 667"/>
          <p:cNvSpPr txBox="1">
            <a:spLocks/>
          </p:cNvSpPr>
          <p:nvPr/>
        </p:nvSpPr>
        <p:spPr>
          <a:xfrm>
            <a:off x="6181725" y="6318607"/>
            <a:ext cx="3744783" cy="53939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3x3 box filter</a:t>
            </a:r>
          </a:p>
        </p:txBody>
      </p:sp>
    </p:spTree>
    <p:extLst>
      <p:ext uri="{BB962C8B-B14F-4D97-AF65-F5344CB8AC3E}">
        <p14:creationId xmlns:p14="http://schemas.microsoft.com/office/powerpoint/2010/main" val="115016137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Gaussian filter</a:t>
            </a:r>
            <a:endParaRPr dirty="0"/>
          </a:p>
        </p:txBody>
      </p:sp>
      <p:sp>
        <p:nvSpPr>
          <p:cNvPr id="11" name="Shape 667"/>
          <p:cNvSpPr txBox="1">
            <a:spLocks/>
          </p:cNvSpPr>
          <p:nvPr/>
        </p:nvSpPr>
        <p:spPr>
          <a:xfrm>
            <a:off x="417519" y="1284465"/>
            <a:ext cx="5490121" cy="198900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named (like many other things) after Carl Friedrich Gauss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kernel values sampled from the 2D Gaussian function:</a:t>
            </a:r>
          </a:p>
        </p:txBody>
      </p:sp>
      <p:sp>
        <p:nvSpPr>
          <p:cNvPr id="17" name="Shape 667"/>
          <p:cNvSpPr txBox="1">
            <a:spLocks/>
          </p:cNvSpPr>
          <p:nvPr/>
        </p:nvSpPr>
        <p:spPr>
          <a:xfrm>
            <a:off x="417519" y="4236940"/>
            <a:ext cx="6188764" cy="262105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 falls off with distance from center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theoretically infinite, in practice truncated to some maximum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Any heuristics for selecting where to truncate?</a:t>
            </a:r>
          </a:p>
          <a:p>
            <a:endParaRPr lang="en-US" sz="2400" dirty="0"/>
          </a:p>
        </p:txBody>
      </p:sp>
      <p:pic>
        <p:nvPicPr>
          <p:cNvPr id="14" name="pasted-image.png" descr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5489" t="7805" r="6875" b="11326"/>
          <a:stretch/>
        </p:blipFill>
        <p:spPr>
          <a:xfrm>
            <a:off x="6560245" y="1284465"/>
            <a:ext cx="4595872" cy="2281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8" y="3119351"/>
            <a:ext cx="3566021" cy="11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Gaussian filter</a:t>
            </a:r>
            <a:endParaRPr dirty="0"/>
          </a:p>
        </p:txBody>
      </p:sp>
      <p:sp>
        <p:nvSpPr>
          <p:cNvPr id="11" name="Shape 667"/>
          <p:cNvSpPr txBox="1">
            <a:spLocks/>
          </p:cNvSpPr>
          <p:nvPr/>
        </p:nvSpPr>
        <p:spPr>
          <a:xfrm>
            <a:off x="417519" y="1284465"/>
            <a:ext cx="5490121" cy="198900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named (like many other things) after Carl Friedrich Gauss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kernel values sampled from the 2D Gaussian function:</a:t>
            </a:r>
          </a:p>
        </p:txBody>
      </p:sp>
      <p:sp>
        <p:nvSpPr>
          <p:cNvPr id="17" name="Shape 667"/>
          <p:cNvSpPr txBox="1">
            <a:spLocks/>
          </p:cNvSpPr>
          <p:nvPr/>
        </p:nvSpPr>
        <p:spPr>
          <a:xfrm>
            <a:off x="417519" y="4236940"/>
            <a:ext cx="6188764" cy="262105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 falls off with distance from center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theoretically infinite, in practice truncated to some maximum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Any heuristics for selecting where to truncate?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usually at 2-3</a:t>
            </a:r>
            <a:r>
              <a:rPr lang="el-GR" sz="2400" dirty="0">
                <a:ea typeface="Meiryo" panose="020B0604030504040204" pitchFamily="34" charset="-128"/>
                <a:cs typeface="Meiryo" panose="020B0604030504040204" pitchFamily="34" charset="-128"/>
              </a:rPr>
              <a:t>σ</a:t>
            </a:r>
            <a:endParaRPr lang="en-US" sz="2400" dirty="0"/>
          </a:p>
        </p:txBody>
      </p:sp>
      <p:pic>
        <p:nvPicPr>
          <p:cNvPr id="14" name="pasted-image.png" descr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5489" t="7805" r="6875" b="11326"/>
          <a:stretch/>
        </p:blipFill>
        <p:spPr>
          <a:xfrm>
            <a:off x="6560245" y="1284465"/>
            <a:ext cx="4595872" cy="2281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8" y="3119351"/>
            <a:ext cx="3566021" cy="1117590"/>
          </a:xfrm>
          <a:prstGeom prst="rect">
            <a:avLst/>
          </a:prstGeom>
        </p:spPr>
      </p:pic>
      <p:graphicFrame>
        <p:nvGraphicFramePr>
          <p:cNvPr id="8" name="Table"/>
          <p:cNvGraphicFramePr/>
          <p:nvPr>
            <p:extLst>
              <p:ext uri="{D42A27DB-BD31-4B8C-83A1-F6EECF244321}">
                <p14:modId xmlns:p14="http://schemas.microsoft.com/office/powerpoint/2010/main" val="1933826974"/>
              </p:ext>
            </p:extLst>
          </p:nvPr>
        </p:nvGraphicFramePr>
        <p:xfrm>
          <a:off x="9569788" y="4849948"/>
          <a:ext cx="1320819" cy="1311594"/>
        </p:xfrm>
        <a:graphic>
          <a:graphicData uri="http://schemas.openxmlformats.org/drawingml/2006/table">
            <a:tbl>
              <a:tblPr/>
              <a:tblGrid>
                <a:gridCol w="440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1…"/>
          <p:cNvSpPr/>
          <p:nvPr/>
        </p:nvSpPr>
        <p:spPr>
          <a:xfrm>
            <a:off x="9074101" y="5133315"/>
            <a:ext cx="317178" cy="744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68" tIns="3068" rIns="3068" bIns="3068" anchor="ctr">
            <a:spAutoFit/>
          </a:bodyPr>
          <a:lstStyle/>
          <a:p>
            <a:pPr algn="ctr" defTabSz="642915">
              <a:tabLst>
                <a:tab pos="508974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u="sng" dirty="0">
                <a:latin typeface="+mj-lt"/>
              </a:rPr>
              <a:t>1</a:t>
            </a:r>
          </a:p>
          <a:p>
            <a:pPr algn="ctr" defTabSz="642915">
              <a:tabLst>
                <a:tab pos="508974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+mj-lt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7912647" y="5274912"/>
            <a:ext cx="948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kernel</a:t>
            </a:r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7528507" y="4050678"/>
            <a:ext cx="4082562" cy="59744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Is this a separable filter?</a:t>
            </a:r>
          </a:p>
        </p:txBody>
      </p:sp>
    </p:spTree>
    <p:extLst>
      <p:ext uri="{BB962C8B-B14F-4D97-AF65-F5344CB8AC3E}">
        <p14:creationId xmlns:p14="http://schemas.microsoft.com/office/powerpoint/2010/main" val="40759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Gaussian filter</a:t>
            </a:r>
            <a:endParaRPr dirty="0"/>
          </a:p>
        </p:txBody>
      </p:sp>
      <p:sp>
        <p:nvSpPr>
          <p:cNvPr id="11" name="Shape 667"/>
          <p:cNvSpPr txBox="1">
            <a:spLocks/>
          </p:cNvSpPr>
          <p:nvPr/>
        </p:nvSpPr>
        <p:spPr>
          <a:xfrm>
            <a:off x="417519" y="1284465"/>
            <a:ext cx="5490121" cy="198900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named (like many other things) after Carl Friedrich Gauss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kernel values sampled from the 2D Gaussian function:</a:t>
            </a:r>
          </a:p>
        </p:txBody>
      </p:sp>
      <p:sp>
        <p:nvSpPr>
          <p:cNvPr id="17" name="Shape 667"/>
          <p:cNvSpPr txBox="1">
            <a:spLocks/>
          </p:cNvSpPr>
          <p:nvPr/>
        </p:nvSpPr>
        <p:spPr>
          <a:xfrm>
            <a:off x="417519" y="4236940"/>
            <a:ext cx="6188764" cy="262105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 falls off with distance from center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theoretically infinite, in practice truncated to some maximum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Any heuristics for selecting where to truncate?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usually at 2-3</a:t>
            </a:r>
            <a:r>
              <a:rPr lang="el-GR" sz="2400" dirty="0">
                <a:ea typeface="Meiryo" panose="020B0604030504040204" pitchFamily="34" charset="-128"/>
                <a:cs typeface="Meiryo" panose="020B0604030504040204" pitchFamily="34" charset="-128"/>
              </a:rPr>
              <a:t>σ</a:t>
            </a:r>
            <a:endParaRPr lang="en-US" sz="2400" dirty="0"/>
          </a:p>
        </p:txBody>
      </p:sp>
      <p:pic>
        <p:nvPicPr>
          <p:cNvPr id="14" name="pasted-image.png" descr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5489" t="7805" r="6875" b="11326"/>
          <a:stretch/>
        </p:blipFill>
        <p:spPr>
          <a:xfrm>
            <a:off x="6560245" y="1284465"/>
            <a:ext cx="4595872" cy="2281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8" y="3119351"/>
            <a:ext cx="3566021" cy="1117590"/>
          </a:xfrm>
          <a:prstGeom prst="rect">
            <a:avLst/>
          </a:prstGeom>
        </p:spPr>
      </p:pic>
      <p:graphicFrame>
        <p:nvGraphicFramePr>
          <p:cNvPr id="8" name="Table"/>
          <p:cNvGraphicFramePr/>
          <p:nvPr>
            <p:extLst>
              <p:ext uri="{D42A27DB-BD31-4B8C-83A1-F6EECF244321}">
                <p14:modId xmlns:p14="http://schemas.microsoft.com/office/powerpoint/2010/main" val="1933826974"/>
              </p:ext>
            </p:extLst>
          </p:nvPr>
        </p:nvGraphicFramePr>
        <p:xfrm>
          <a:off x="9569788" y="4849948"/>
          <a:ext cx="1320819" cy="1311594"/>
        </p:xfrm>
        <a:graphic>
          <a:graphicData uri="http://schemas.openxmlformats.org/drawingml/2006/table">
            <a:tbl>
              <a:tblPr/>
              <a:tblGrid>
                <a:gridCol w="440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1…"/>
          <p:cNvSpPr/>
          <p:nvPr/>
        </p:nvSpPr>
        <p:spPr>
          <a:xfrm>
            <a:off x="9074101" y="5133315"/>
            <a:ext cx="317178" cy="744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68" tIns="3068" rIns="3068" bIns="3068" anchor="ctr">
            <a:spAutoFit/>
          </a:bodyPr>
          <a:lstStyle/>
          <a:p>
            <a:pPr algn="ctr" defTabSz="642915">
              <a:tabLst>
                <a:tab pos="508974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u="sng" dirty="0">
                <a:latin typeface="+mj-lt"/>
              </a:rPr>
              <a:t>1</a:t>
            </a:r>
          </a:p>
          <a:p>
            <a:pPr algn="ctr" defTabSz="642915">
              <a:tabLst>
                <a:tab pos="508974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+mj-lt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7912647" y="5274912"/>
            <a:ext cx="948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kernel</a:t>
            </a:r>
          </a:p>
        </p:txBody>
      </p:sp>
      <p:sp>
        <p:nvSpPr>
          <p:cNvPr id="12" name="Shape 667"/>
          <p:cNvSpPr txBox="1">
            <a:spLocks/>
          </p:cNvSpPr>
          <p:nvPr/>
        </p:nvSpPr>
        <p:spPr>
          <a:xfrm>
            <a:off x="7528507" y="4050678"/>
            <a:ext cx="4082562" cy="59744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Is this a separable filter?    Yes!</a:t>
            </a:r>
          </a:p>
        </p:txBody>
      </p:sp>
    </p:spTree>
    <p:extLst>
      <p:ext uri="{BB962C8B-B14F-4D97-AF65-F5344CB8AC3E}">
        <p14:creationId xmlns:p14="http://schemas.microsoft.com/office/powerpoint/2010/main" val="238708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15" y="1321772"/>
            <a:ext cx="4993133" cy="4993133"/>
          </a:xfrm>
          <a:prstGeom prst="rect">
            <a:avLst/>
          </a:prstGeom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Gaussian filtering example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9" y="1321772"/>
            <a:ext cx="4993133" cy="49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4244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Gaussian vs box filtering</a:t>
            </a:r>
            <a:endParaRPr dirty="0"/>
          </a:p>
        </p:txBody>
      </p:sp>
      <p:grpSp>
        <p:nvGrpSpPr>
          <p:cNvPr id="36" name="Group 35"/>
          <p:cNvGrpSpPr/>
          <p:nvPr/>
        </p:nvGrpSpPr>
        <p:grpSpPr>
          <a:xfrm>
            <a:off x="765295" y="995597"/>
            <a:ext cx="10661410" cy="5840142"/>
            <a:chOff x="1059822" y="995597"/>
            <a:chExt cx="10661410" cy="5840142"/>
          </a:xfrm>
        </p:grpSpPr>
        <p:grpSp>
          <p:nvGrpSpPr>
            <p:cNvPr id="32" name="Group 31"/>
            <p:cNvGrpSpPr/>
            <p:nvPr/>
          </p:nvGrpSpPr>
          <p:grpSpPr>
            <a:xfrm>
              <a:off x="6846448" y="995597"/>
              <a:ext cx="4868133" cy="2920072"/>
              <a:chOff x="6853100" y="1325562"/>
              <a:chExt cx="4868133" cy="292007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6853101" y="1325562"/>
                <a:ext cx="4868132" cy="2458407"/>
                <a:chOff x="6853101" y="4080653"/>
                <a:chExt cx="4868132" cy="2458407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3101" y="4080654"/>
                  <a:ext cx="4868131" cy="2458406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0907" y="4080653"/>
                  <a:ext cx="1850326" cy="1850326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  <p:sp>
            <p:nvSpPr>
              <p:cNvPr id="33" name="Rectangle 32"/>
              <p:cNvSpPr/>
              <p:nvPr/>
            </p:nvSpPr>
            <p:spPr>
              <a:xfrm>
                <a:off x="6853100" y="3783969"/>
                <a:ext cx="48681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7x7 Gaussian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853102" y="3915669"/>
              <a:ext cx="4868130" cy="2920070"/>
              <a:chOff x="6853102" y="4343646"/>
              <a:chExt cx="4868130" cy="292007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853103" y="4343646"/>
                <a:ext cx="4868129" cy="2458405"/>
                <a:chOff x="6853103" y="1325563"/>
                <a:chExt cx="4868129" cy="2458405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3103" y="1325563"/>
                  <a:ext cx="4868129" cy="2458405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0951" y="1325563"/>
                  <a:ext cx="1850281" cy="1850281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  <p:sp>
            <p:nvSpPr>
              <p:cNvPr id="35" name="Rectangle 34"/>
              <p:cNvSpPr/>
              <p:nvPr/>
            </p:nvSpPr>
            <p:spPr>
              <a:xfrm>
                <a:off x="6853102" y="6802051"/>
                <a:ext cx="48681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7x7 box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59822" y="2224798"/>
              <a:ext cx="4868137" cy="2920073"/>
              <a:chOff x="828809" y="2802443"/>
              <a:chExt cx="4868137" cy="2920073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828810" y="2802443"/>
                <a:ext cx="4868136" cy="2458408"/>
                <a:chOff x="992481" y="2718601"/>
                <a:chExt cx="4868136" cy="2458408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481" y="2718601"/>
                  <a:ext cx="4868135" cy="2458408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4649" y="2718601"/>
                  <a:ext cx="1855968" cy="1855968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  <p:sp>
            <p:nvSpPr>
              <p:cNvPr id="31" name="Rectangle 30"/>
              <p:cNvSpPr/>
              <p:nvPr/>
            </p:nvSpPr>
            <p:spPr>
              <a:xfrm>
                <a:off x="828809" y="5260851"/>
                <a:ext cx="48681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original</a:t>
                </a:r>
              </a:p>
            </p:txBody>
          </p:sp>
        </p:grpSp>
      </p:grpSp>
      <p:sp>
        <p:nvSpPr>
          <p:cNvPr id="38" name="Shape 667"/>
          <p:cNvSpPr txBox="1">
            <a:spLocks/>
          </p:cNvSpPr>
          <p:nvPr/>
        </p:nvSpPr>
        <p:spPr>
          <a:xfrm>
            <a:off x="765294" y="5765950"/>
            <a:ext cx="4868135" cy="60812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Which blur do you like better?</a:t>
            </a:r>
          </a:p>
        </p:txBody>
      </p:sp>
    </p:spTree>
    <p:extLst>
      <p:ext uri="{BB962C8B-B14F-4D97-AF65-F5344CB8AC3E}">
        <p14:creationId xmlns:p14="http://schemas.microsoft.com/office/powerpoint/2010/main" val="231860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create a soft shadow effect?</a:t>
            </a:r>
            <a:endParaRPr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652284" y="2207418"/>
            <a:ext cx="8887432" cy="1371600"/>
            <a:chOff x="2855787" y="2207418"/>
            <a:chExt cx="6480426" cy="1000126"/>
          </a:xfrm>
        </p:grpSpPr>
        <p:grpSp>
          <p:nvGrpSpPr>
            <p:cNvPr id="2" name="Group 1"/>
            <p:cNvGrpSpPr/>
            <p:nvPr/>
          </p:nvGrpSpPr>
          <p:grpSpPr>
            <a:xfrm>
              <a:off x="2855787" y="2207418"/>
              <a:ext cx="6480426" cy="1000126"/>
              <a:chOff x="2688430" y="2207418"/>
              <a:chExt cx="6480426" cy="1000126"/>
            </a:xfrm>
          </p:grpSpPr>
          <p:pic>
            <p:nvPicPr>
              <p:cNvPr id="19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688430" y="2235993"/>
                <a:ext cx="2421733" cy="94297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" name="droppedImage.pdf" descr="dropped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875712" y="2207418"/>
                <a:ext cx="2293144" cy="1000126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cxnSp>
          <p:nvCxnSpPr>
            <p:cNvPr id="39" name="Straight Arrow Connector 38"/>
            <p:cNvCxnSpPr/>
            <p:nvPr/>
          </p:nvCxnSpPr>
          <p:spPr>
            <a:xfrm>
              <a:off x="5666113" y="2711108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5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355668" y="1079557"/>
            <a:ext cx="7480664" cy="5500488"/>
            <a:chOff x="1506141" y="54104"/>
            <a:chExt cx="9179719" cy="6749793"/>
          </a:xfrm>
        </p:grpSpPr>
        <p:pic>
          <p:nvPicPr>
            <p:cNvPr id="12" name="couch-surfing-img.jpg" descr="couch-surfing-img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06141" y="54104"/>
              <a:ext cx="9179719" cy="67497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couch-surfing-sub.jpg" descr="couch-surfing-sub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10312" y="76795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Line"/>
            <p:cNvSpPr/>
            <p:nvPr/>
          </p:nvSpPr>
          <p:spPr>
            <a:xfrm flipV="1">
              <a:off x="5198353" y="767952"/>
              <a:ext cx="1121479" cy="2590448"/>
            </a:xfrm>
            <a:prstGeom prst="line">
              <a:avLst/>
            </a:prstGeom>
            <a:ln w="25400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" name="Line"/>
            <p:cNvSpPr/>
            <p:nvPr/>
          </p:nvSpPr>
          <p:spPr>
            <a:xfrm flipV="1">
              <a:off x="5385877" y="2553821"/>
              <a:ext cx="2711870" cy="1018892"/>
            </a:xfrm>
            <a:prstGeom prst="line">
              <a:avLst/>
            </a:prstGeom>
            <a:ln w="25400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  <p:sp>
        <p:nvSpPr>
          <p:cNvPr id="16" name="Shape 667"/>
          <p:cNvSpPr txBox="1">
            <a:spLocks/>
          </p:cNvSpPr>
          <p:nvPr/>
        </p:nvSpPr>
        <p:spPr>
          <a:xfrm>
            <a:off x="9949348" y="1079557"/>
            <a:ext cx="2129636" cy="550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 (color) image is a 3D tensor of numbers.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872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create a soft shadow effect?</a:t>
            </a:r>
            <a:endParaRPr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652284" y="2207418"/>
            <a:ext cx="8887432" cy="3846038"/>
            <a:chOff x="2855787" y="2207418"/>
            <a:chExt cx="6480426" cy="2804406"/>
          </a:xfrm>
        </p:grpSpPr>
        <p:pic>
          <p:nvPicPr>
            <p:cNvPr id="7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898649" y="3616765"/>
              <a:ext cx="2336007" cy="95726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" name="Gaussian blur"/>
            <p:cNvSpPr/>
            <p:nvPr/>
          </p:nvSpPr>
          <p:spPr>
            <a:xfrm>
              <a:off x="2898649" y="4636296"/>
              <a:ext cx="2336007" cy="3755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068" tIns="3068" rIns="3068" bIns="3068" anchor="ctr">
              <a:spAutoFit/>
            </a:bodyPr>
            <a:lstStyle>
              <a:lvl1pPr defTabSz="546100">
                <a:defRPr sz="2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dirty="0">
                  <a:latin typeface="+mj-lt"/>
                </a:rPr>
                <a:t>Gaussian blur</a:t>
              </a:r>
            </a:p>
          </p:txBody>
        </p:sp>
        <p:sp>
          <p:nvSpPr>
            <p:cNvPr id="12" name="Overlay"/>
            <p:cNvSpPr/>
            <p:nvPr/>
          </p:nvSpPr>
          <p:spPr>
            <a:xfrm>
              <a:off x="7043069" y="3241237"/>
              <a:ext cx="2293143" cy="3755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068" tIns="3068" rIns="3068" bIns="3068" anchor="ctr">
              <a:spAutoFit/>
            </a:bodyPr>
            <a:lstStyle>
              <a:lvl1pPr defTabSz="546100">
                <a:defRPr sz="2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o</a:t>
              </a:r>
              <a:r>
                <a:rPr dirty="0">
                  <a:latin typeface="+mj-lt"/>
                </a:rPr>
                <a:t>verlay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55787" y="2207418"/>
              <a:ext cx="6480426" cy="1000126"/>
              <a:chOff x="2688430" y="2207418"/>
              <a:chExt cx="6480426" cy="1000126"/>
            </a:xfrm>
          </p:grpSpPr>
          <p:pic>
            <p:nvPicPr>
              <p:cNvPr id="14" name="droppedImage.pdf" descr="dropped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430" y="2235993"/>
                <a:ext cx="2421733" cy="94297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5" name="droppedImage.pdf" descr="dropped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75712" y="2207418"/>
                <a:ext cx="2293144" cy="1000126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5666113" y="2711108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606180" y="3241237"/>
              <a:ext cx="919707" cy="830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43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27" name="Group 26"/>
          <p:cNvGrpSpPr/>
          <p:nvPr/>
        </p:nvGrpSpPr>
        <p:grpSpPr>
          <a:xfrm>
            <a:off x="3156946" y="1325563"/>
            <a:ext cx="5778483" cy="1620840"/>
            <a:chOff x="3138487" y="2351087"/>
            <a:chExt cx="5778483" cy="1620840"/>
          </a:xfrm>
        </p:grpSpPr>
        <p:pic>
          <p:nvPicPr>
            <p:cNvPr id="30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38487" y="2878931"/>
              <a:ext cx="1100138" cy="1092994"/>
            </a:xfrm>
            <a:prstGeom prst="rect">
              <a:avLst/>
            </a:prstGeom>
            <a:ln w="12700">
              <a:miter lim="400000"/>
            </a:ln>
          </p:spPr>
        </p:pic>
        <p:graphicFrame>
          <p:nvGraphicFramePr>
            <p:cNvPr id="31" name="Table"/>
            <p:cNvGraphicFramePr/>
            <p:nvPr/>
          </p:nvGraphicFramePr>
          <p:xfrm>
            <a:off x="5530979" y="2878931"/>
            <a:ext cx="1109577" cy="1092996"/>
          </p:xfrm>
          <a:graphic>
            <a:graphicData uri="http://schemas.openxmlformats.org/drawingml/2006/table">
              <a:tbl>
                <a:tblPr/>
                <a:tblGrid>
                  <a:gridCol w="36985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985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6985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32" name="?"/>
            <p:cNvSpPr/>
            <p:nvPr/>
          </p:nvSpPr>
          <p:spPr>
            <a:xfrm>
              <a:off x="8297409" y="3027242"/>
              <a:ext cx="338234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76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800" dirty="0">
                  <a:latin typeface="+mj-lt"/>
                </a:rPr>
                <a:t>?</a:t>
              </a:r>
            </a:p>
          </p:txBody>
        </p:sp>
        <p:sp>
          <p:nvSpPr>
            <p:cNvPr id="33" name="input"/>
            <p:cNvSpPr/>
            <p:nvPr/>
          </p:nvSpPr>
          <p:spPr>
            <a:xfrm>
              <a:off x="3138487" y="2351087"/>
              <a:ext cx="11001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>
                  <a:latin typeface="+mj-lt"/>
                </a:rPr>
                <a:t>input</a:t>
              </a:r>
            </a:p>
          </p:txBody>
        </p:sp>
        <p:sp>
          <p:nvSpPr>
            <p:cNvPr id="34" name="filter"/>
            <p:cNvSpPr/>
            <p:nvPr/>
          </p:nvSpPr>
          <p:spPr>
            <a:xfrm>
              <a:off x="5530979" y="2351087"/>
              <a:ext cx="1109577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filter</a:t>
              </a:r>
            </a:p>
          </p:txBody>
        </p:sp>
        <p:sp>
          <p:nvSpPr>
            <p:cNvPr id="35" name="output"/>
            <p:cNvSpPr/>
            <p:nvPr/>
          </p:nvSpPr>
          <p:spPr>
            <a:xfrm>
              <a:off x="8016082" y="2351087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latin typeface="+mj-lt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2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3156946" y="1325563"/>
            <a:ext cx="6048699" cy="2151540"/>
            <a:chOff x="3156946" y="1325563"/>
            <a:chExt cx="6048699" cy="2151540"/>
          </a:xfrm>
        </p:grpSpPr>
        <p:grpSp>
          <p:nvGrpSpPr>
            <p:cNvPr id="26" name="Group 25"/>
            <p:cNvGrpSpPr/>
            <p:nvPr/>
          </p:nvGrpSpPr>
          <p:grpSpPr>
            <a:xfrm>
              <a:off x="3156946" y="1325563"/>
              <a:ext cx="5878108" cy="1622267"/>
              <a:chOff x="3206759" y="2351087"/>
              <a:chExt cx="5878108" cy="162226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206759" y="2351087"/>
                <a:ext cx="5778483" cy="1620840"/>
                <a:chOff x="3138487" y="2351087"/>
                <a:chExt cx="5778483" cy="1620840"/>
              </a:xfrm>
            </p:grpSpPr>
            <p:pic>
              <p:nvPicPr>
                <p:cNvPr id="30" name="droppedImage.pdf" descr="droppedImage.pd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3138487" y="2878931"/>
                  <a:ext cx="1100138" cy="1092994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graphicFrame>
              <p:nvGraphicFramePr>
                <p:cNvPr id="31" name="Table"/>
                <p:cNvGraphicFramePr/>
                <p:nvPr/>
              </p:nvGraphicFramePr>
              <p:xfrm>
                <a:off x="5530979" y="2878931"/>
                <a:ext cx="1109577" cy="1092996"/>
              </p:xfrm>
              <a:graphic>
                <a:graphicData uri="http://schemas.openxmlformats.org/drawingml/2006/table">
                  <a:tbl>
                    <a:tblPr/>
                    <a:tblGrid>
                      <a:gridCol w="36985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32" name="?"/>
                <p:cNvSpPr/>
                <p:nvPr/>
              </p:nvSpPr>
              <p:spPr>
                <a:xfrm>
                  <a:off x="8297409" y="3027242"/>
                  <a:ext cx="338234" cy="79637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7600" b="1">
                      <a:latin typeface="Palatino"/>
                      <a:ea typeface="Palatino"/>
                      <a:cs typeface="Palatino"/>
                      <a:sym typeface="Palatino"/>
                    </a:defRPr>
                  </a:lvl1pPr>
                </a:lstStyle>
                <a:p>
                  <a:r>
                    <a:rPr sz="4800" dirty="0">
                      <a:latin typeface="+mj-lt"/>
                    </a:rPr>
                    <a:t>?</a:t>
                  </a:r>
                </a:p>
              </p:txBody>
            </p:sp>
            <p:sp>
              <p:nvSpPr>
                <p:cNvPr id="33" name="input"/>
                <p:cNvSpPr/>
                <p:nvPr/>
              </p:nvSpPr>
              <p:spPr>
                <a:xfrm>
                  <a:off x="3138487" y="2351087"/>
                  <a:ext cx="110013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>
                      <a:latin typeface="+mj-lt"/>
                    </a:rPr>
                    <a:t>input</a:t>
                  </a:r>
                </a:p>
              </p:txBody>
            </p:sp>
            <p:sp>
              <p:nvSpPr>
                <p:cNvPr id="34" name="filter"/>
                <p:cNvSpPr/>
                <p:nvPr/>
              </p:nvSpPr>
              <p:spPr>
                <a:xfrm>
                  <a:off x="5530979" y="2351087"/>
                  <a:ext cx="1109577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 dirty="0">
                      <a:latin typeface="+mj-lt"/>
                    </a:rPr>
                    <a:t>filter</a:t>
                  </a:r>
                </a:p>
              </p:txBody>
            </p:sp>
            <p:sp>
              <p:nvSpPr>
                <p:cNvPr id="35" name="output"/>
                <p:cNvSpPr/>
                <p:nvPr/>
              </p:nvSpPr>
              <p:spPr>
                <a:xfrm>
                  <a:off x="8016082" y="2351087"/>
                  <a:ext cx="90088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400" dirty="0">
                      <a:latin typeface="+mj-lt"/>
                    </a:rPr>
                    <a:t>output</a:t>
                  </a:r>
                </a:p>
              </p:txBody>
            </p:sp>
          </p:grpSp>
          <p:pic>
            <p:nvPicPr>
              <p:cNvPr id="28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984729" y="2880360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1" name="unchanged"/>
            <p:cNvSpPr/>
            <p:nvPr/>
          </p:nvSpPr>
          <p:spPr>
            <a:xfrm>
              <a:off x="7764323" y="3050063"/>
              <a:ext cx="1441322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52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3156946" y="1325563"/>
            <a:ext cx="6048699" cy="2151540"/>
            <a:chOff x="3156946" y="1325563"/>
            <a:chExt cx="6048699" cy="2151540"/>
          </a:xfrm>
        </p:grpSpPr>
        <p:grpSp>
          <p:nvGrpSpPr>
            <p:cNvPr id="26" name="Group 25"/>
            <p:cNvGrpSpPr/>
            <p:nvPr/>
          </p:nvGrpSpPr>
          <p:grpSpPr>
            <a:xfrm>
              <a:off x="3156946" y="1325563"/>
              <a:ext cx="5878108" cy="1622267"/>
              <a:chOff x="3206759" y="2351087"/>
              <a:chExt cx="5878108" cy="162226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206759" y="2351087"/>
                <a:ext cx="5778483" cy="1620840"/>
                <a:chOff x="3138487" y="2351087"/>
                <a:chExt cx="5778483" cy="1620840"/>
              </a:xfrm>
            </p:grpSpPr>
            <p:pic>
              <p:nvPicPr>
                <p:cNvPr id="30" name="droppedImage.pdf" descr="droppedImage.pd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3138487" y="2878931"/>
                  <a:ext cx="1100138" cy="1092994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graphicFrame>
              <p:nvGraphicFramePr>
                <p:cNvPr id="31" name="Table"/>
                <p:cNvGraphicFramePr/>
                <p:nvPr/>
              </p:nvGraphicFramePr>
              <p:xfrm>
                <a:off x="5530979" y="2878931"/>
                <a:ext cx="1109577" cy="1092996"/>
              </p:xfrm>
              <a:graphic>
                <a:graphicData uri="http://schemas.openxmlformats.org/drawingml/2006/table">
                  <a:tbl>
                    <a:tblPr/>
                    <a:tblGrid>
                      <a:gridCol w="36985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32" name="?"/>
                <p:cNvSpPr/>
                <p:nvPr/>
              </p:nvSpPr>
              <p:spPr>
                <a:xfrm>
                  <a:off x="8297409" y="3027242"/>
                  <a:ext cx="338234" cy="79637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7600" b="1">
                      <a:latin typeface="Palatino"/>
                      <a:ea typeface="Palatino"/>
                      <a:cs typeface="Palatino"/>
                      <a:sym typeface="Palatino"/>
                    </a:defRPr>
                  </a:lvl1pPr>
                </a:lstStyle>
                <a:p>
                  <a:r>
                    <a:rPr sz="4800" dirty="0">
                      <a:latin typeface="+mj-lt"/>
                    </a:rPr>
                    <a:t>?</a:t>
                  </a:r>
                </a:p>
              </p:txBody>
            </p:sp>
            <p:sp>
              <p:nvSpPr>
                <p:cNvPr id="33" name="input"/>
                <p:cNvSpPr/>
                <p:nvPr/>
              </p:nvSpPr>
              <p:spPr>
                <a:xfrm>
                  <a:off x="3138487" y="2351087"/>
                  <a:ext cx="110013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>
                      <a:latin typeface="+mj-lt"/>
                    </a:rPr>
                    <a:t>input</a:t>
                  </a:r>
                </a:p>
              </p:txBody>
            </p:sp>
            <p:sp>
              <p:nvSpPr>
                <p:cNvPr id="34" name="filter"/>
                <p:cNvSpPr/>
                <p:nvPr/>
              </p:nvSpPr>
              <p:spPr>
                <a:xfrm>
                  <a:off x="5530979" y="2351087"/>
                  <a:ext cx="1109577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 dirty="0">
                      <a:latin typeface="+mj-lt"/>
                    </a:rPr>
                    <a:t>filter</a:t>
                  </a:r>
                </a:p>
              </p:txBody>
            </p:sp>
            <p:sp>
              <p:nvSpPr>
                <p:cNvPr id="35" name="output"/>
                <p:cNvSpPr/>
                <p:nvPr/>
              </p:nvSpPr>
              <p:spPr>
                <a:xfrm>
                  <a:off x="8016082" y="2351087"/>
                  <a:ext cx="90088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400" dirty="0">
                      <a:latin typeface="+mj-lt"/>
                    </a:rPr>
                    <a:t>output</a:t>
                  </a:r>
                </a:p>
              </p:txBody>
            </p:sp>
          </p:grpSp>
          <p:pic>
            <p:nvPicPr>
              <p:cNvPr id="28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984729" y="2880360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1" name="unchanged"/>
            <p:cNvSpPr/>
            <p:nvPr/>
          </p:nvSpPr>
          <p:spPr>
            <a:xfrm>
              <a:off x="7764323" y="3050063"/>
              <a:ext cx="1441322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unchanged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56946" y="4015680"/>
            <a:ext cx="5778483" cy="1620840"/>
            <a:chOff x="3138487" y="2351087"/>
            <a:chExt cx="5778483" cy="1620840"/>
          </a:xfrm>
        </p:grpSpPr>
        <p:pic>
          <p:nvPicPr>
            <p:cNvPr id="14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38487" y="2878931"/>
              <a:ext cx="1100138" cy="1092994"/>
            </a:xfrm>
            <a:prstGeom prst="rect">
              <a:avLst/>
            </a:prstGeom>
            <a:ln w="12700">
              <a:miter lim="400000"/>
            </a:ln>
          </p:spPr>
        </p:pic>
        <p:graphicFrame>
          <p:nvGraphicFramePr>
            <p:cNvPr id="15" name="Table"/>
            <p:cNvGraphicFramePr/>
            <p:nvPr/>
          </p:nvGraphicFramePr>
          <p:xfrm>
            <a:off x="5530979" y="2878931"/>
            <a:ext cx="1109577" cy="1092996"/>
          </p:xfrm>
          <a:graphic>
            <a:graphicData uri="http://schemas.openxmlformats.org/drawingml/2006/table">
              <a:tbl>
                <a:tblPr/>
                <a:tblGrid>
                  <a:gridCol w="36985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985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6985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0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0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6" name="?"/>
            <p:cNvSpPr/>
            <p:nvPr/>
          </p:nvSpPr>
          <p:spPr>
            <a:xfrm>
              <a:off x="8297409" y="3027242"/>
              <a:ext cx="338234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76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800" dirty="0">
                  <a:latin typeface="+mj-lt"/>
                </a:rPr>
                <a:t>?</a:t>
              </a:r>
            </a:p>
          </p:txBody>
        </p:sp>
        <p:sp>
          <p:nvSpPr>
            <p:cNvPr id="17" name="input"/>
            <p:cNvSpPr/>
            <p:nvPr/>
          </p:nvSpPr>
          <p:spPr>
            <a:xfrm>
              <a:off x="3138487" y="2351087"/>
              <a:ext cx="11001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>
                  <a:latin typeface="+mj-lt"/>
                </a:rPr>
                <a:t>input</a:t>
              </a:r>
            </a:p>
          </p:txBody>
        </p:sp>
        <p:sp>
          <p:nvSpPr>
            <p:cNvPr id="18" name="filter"/>
            <p:cNvSpPr/>
            <p:nvPr/>
          </p:nvSpPr>
          <p:spPr>
            <a:xfrm>
              <a:off x="5530979" y="2351087"/>
              <a:ext cx="1109577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filter</a:t>
              </a:r>
            </a:p>
          </p:txBody>
        </p:sp>
        <p:sp>
          <p:nvSpPr>
            <p:cNvPr id="19" name="output"/>
            <p:cNvSpPr/>
            <p:nvPr/>
          </p:nvSpPr>
          <p:spPr>
            <a:xfrm>
              <a:off x="8016082" y="2351087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latin typeface="+mj-lt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9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3156946" y="1325563"/>
            <a:ext cx="6048699" cy="2151540"/>
            <a:chOff x="3156946" y="1325563"/>
            <a:chExt cx="6048699" cy="2151540"/>
          </a:xfrm>
        </p:grpSpPr>
        <p:grpSp>
          <p:nvGrpSpPr>
            <p:cNvPr id="26" name="Group 25"/>
            <p:cNvGrpSpPr/>
            <p:nvPr/>
          </p:nvGrpSpPr>
          <p:grpSpPr>
            <a:xfrm>
              <a:off x="3156946" y="1325563"/>
              <a:ext cx="5878108" cy="1622267"/>
              <a:chOff x="3206759" y="2351087"/>
              <a:chExt cx="5878108" cy="162226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206759" y="2351087"/>
                <a:ext cx="5778483" cy="1620840"/>
                <a:chOff x="3138487" y="2351087"/>
                <a:chExt cx="5778483" cy="1620840"/>
              </a:xfrm>
            </p:grpSpPr>
            <p:pic>
              <p:nvPicPr>
                <p:cNvPr id="30" name="droppedImage.pdf" descr="droppedImage.pd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3138487" y="2878931"/>
                  <a:ext cx="1100138" cy="1092994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graphicFrame>
              <p:nvGraphicFramePr>
                <p:cNvPr id="31" name="Table"/>
                <p:cNvGraphicFramePr/>
                <p:nvPr/>
              </p:nvGraphicFramePr>
              <p:xfrm>
                <a:off x="5530979" y="2878931"/>
                <a:ext cx="1109577" cy="1092996"/>
              </p:xfrm>
              <a:graphic>
                <a:graphicData uri="http://schemas.openxmlformats.org/drawingml/2006/table">
                  <a:tbl>
                    <a:tblPr/>
                    <a:tblGrid>
                      <a:gridCol w="369859">
                        <a:extLst>
                          <a:ext uri="{9D8B030D-6E8A-4147-A177-3AD203B41FA5}">
                            <a16:colId xmlns:a16="http://schemas.microsoft.com/office/drawing/2014/main" val="20000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</a:tblGrid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32" name="?"/>
                <p:cNvSpPr/>
                <p:nvPr/>
              </p:nvSpPr>
              <p:spPr>
                <a:xfrm>
                  <a:off x="8297409" y="3027242"/>
                  <a:ext cx="338234" cy="79637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7600" b="1">
                      <a:latin typeface="Palatino"/>
                      <a:ea typeface="Palatino"/>
                      <a:cs typeface="Palatino"/>
                      <a:sym typeface="Palatino"/>
                    </a:defRPr>
                  </a:lvl1pPr>
                </a:lstStyle>
                <a:p>
                  <a:r>
                    <a:rPr sz="4800" dirty="0">
                      <a:latin typeface="+mj-lt"/>
                    </a:rPr>
                    <a:t>?</a:t>
                  </a:r>
                </a:p>
              </p:txBody>
            </p:sp>
            <p:sp>
              <p:nvSpPr>
                <p:cNvPr id="33" name="input"/>
                <p:cNvSpPr/>
                <p:nvPr/>
              </p:nvSpPr>
              <p:spPr>
                <a:xfrm>
                  <a:off x="3138487" y="2351087"/>
                  <a:ext cx="110013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>
                      <a:latin typeface="+mj-lt"/>
                    </a:rPr>
                    <a:t>input</a:t>
                  </a:r>
                </a:p>
              </p:txBody>
            </p:sp>
            <p:sp>
              <p:nvSpPr>
                <p:cNvPr id="34" name="filter"/>
                <p:cNvSpPr/>
                <p:nvPr/>
              </p:nvSpPr>
              <p:spPr>
                <a:xfrm>
                  <a:off x="5530979" y="2351087"/>
                  <a:ext cx="1109577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 dirty="0">
                      <a:latin typeface="+mj-lt"/>
                    </a:rPr>
                    <a:t>filter</a:t>
                  </a:r>
                </a:p>
              </p:txBody>
            </p:sp>
            <p:sp>
              <p:nvSpPr>
                <p:cNvPr id="35" name="output"/>
                <p:cNvSpPr/>
                <p:nvPr/>
              </p:nvSpPr>
              <p:spPr>
                <a:xfrm>
                  <a:off x="8016082" y="2351087"/>
                  <a:ext cx="90088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400" dirty="0">
                      <a:latin typeface="+mj-lt"/>
                    </a:rPr>
                    <a:t>output</a:t>
                  </a:r>
                </a:p>
              </p:txBody>
            </p:sp>
          </p:grpSp>
          <p:pic>
            <p:nvPicPr>
              <p:cNvPr id="28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984729" y="2880360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1" name="unchanged"/>
            <p:cNvSpPr/>
            <p:nvPr/>
          </p:nvSpPr>
          <p:spPr>
            <a:xfrm>
              <a:off x="7764323" y="3050063"/>
              <a:ext cx="1441322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unchanged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56946" y="4015680"/>
            <a:ext cx="6048699" cy="2518013"/>
            <a:chOff x="3156946" y="4272534"/>
            <a:chExt cx="6048699" cy="2518013"/>
          </a:xfrm>
        </p:grpSpPr>
        <p:grpSp>
          <p:nvGrpSpPr>
            <p:cNvPr id="13" name="Group 12"/>
            <p:cNvGrpSpPr/>
            <p:nvPr/>
          </p:nvGrpSpPr>
          <p:grpSpPr>
            <a:xfrm>
              <a:off x="3156946" y="4272534"/>
              <a:ext cx="5778483" cy="1620840"/>
              <a:chOff x="3138487" y="2351087"/>
              <a:chExt cx="5778483" cy="1620840"/>
            </a:xfrm>
          </p:grpSpPr>
          <p:pic>
            <p:nvPicPr>
              <p:cNvPr id="14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138487" y="2878931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  <p:graphicFrame>
            <p:nvGraphicFramePr>
              <p:cNvPr id="15" name="Table"/>
              <p:cNvGraphicFramePr/>
              <p:nvPr/>
            </p:nvGraphicFramePr>
            <p:xfrm>
              <a:off x="5530979" y="2878931"/>
              <a:ext cx="1109577" cy="1092996"/>
            </p:xfrm>
            <a:graphic>
              <a:graphicData uri="http://schemas.openxmlformats.org/drawingml/2006/table">
                <a:tbl>
                  <a:tblPr/>
                  <a:tblGrid>
                    <a:gridCol w="3698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98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85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  <a:endPara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16" name="?"/>
              <p:cNvSpPr/>
              <p:nvPr/>
            </p:nvSpPr>
            <p:spPr>
              <a:xfrm>
                <a:off x="8297409" y="3027242"/>
                <a:ext cx="33823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7600"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4800" dirty="0">
                    <a:latin typeface="+mj-lt"/>
                  </a:rPr>
                  <a:t>?</a:t>
                </a:r>
              </a:p>
            </p:txBody>
          </p:sp>
          <p:sp>
            <p:nvSpPr>
              <p:cNvPr id="17" name="input"/>
              <p:cNvSpPr/>
              <p:nvPr/>
            </p:nvSpPr>
            <p:spPr>
              <a:xfrm>
                <a:off x="3138487" y="2351087"/>
                <a:ext cx="110013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>
                    <a:latin typeface="+mj-lt"/>
                  </a:rPr>
                  <a:t>input</a:t>
                </a:r>
              </a:p>
            </p:txBody>
          </p:sp>
          <p:sp>
            <p:nvSpPr>
              <p:cNvPr id="18" name="filter"/>
              <p:cNvSpPr/>
              <p:nvPr/>
            </p:nvSpPr>
            <p:spPr>
              <a:xfrm>
                <a:off x="5530979" y="2351087"/>
                <a:ext cx="1109577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filter</a:t>
                </a:r>
              </a:p>
            </p:txBody>
          </p:sp>
          <p:sp>
            <p:nvSpPr>
              <p:cNvPr id="19" name="output"/>
              <p:cNvSpPr/>
              <p:nvPr/>
            </p:nvSpPr>
            <p:spPr>
              <a:xfrm>
                <a:off x="8016082" y="2351087"/>
                <a:ext cx="90088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output</a:t>
                </a:r>
              </a:p>
            </p:txBody>
          </p:sp>
        </p:grpSp>
        <p:pic>
          <p:nvPicPr>
            <p:cNvPr id="20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934915" y="4814665"/>
              <a:ext cx="1100138" cy="106441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2" name="shift to left by one"/>
            <p:cNvSpPr/>
            <p:nvPr/>
          </p:nvSpPr>
          <p:spPr>
            <a:xfrm>
              <a:off x="7764323" y="5994175"/>
              <a:ext cx="1441322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shift to left by 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5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3156946" y="2609651"/>
            <a:ext cx="5778483" cy="1638698"/>
            <a:chOff x="3156946" y="1325563"/>
            <a:chExt cx="5778483" cy="1638698"/>
          </a:xfrm>
        </p:grpSpPr>
        <p:grpSp>
          <p:nvGrpSpPr>
            <p:cNvPr id="27" name="Group 26"/>
            <p:cNvGrpSpPr/>
            <p:nvPr/>
          </p:nvGrpSpPr>
          <p:grpSpPr>
            <a:xfrm>
              <a:off x="3156946" y="1325563"/>
              <a:ext cx="5778483" cy="1620838"/>
              <a:chOff x="3138487" y="2351087"/>
              <a:chExt cx="5778483" cy="1620838"/>
            </a:xfrm>
          </p:grpSpPr>
          <p:pic>
            <p:nvPicPr>
              <p:cNvPr id="30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138487" y="2878931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2" name="?"/>
              <p:cNvSpPr/>
              <p:nvPr/>
            </p:nvSpPr>
            <p:spPr>
              <a:xfrm>
                <a:off x="8297409" y="3027242"/>
                <a:ext cx="33823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7600"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4800" dirty="0">
                    <a:latin typeface="+mj-lt"/>
                  </a:rPr>
                  <a:t>?</a:t>
                </a:r>
              </a:p>
            </p:txBody>
          </p:sp>
          <p:sp>
            <p:nvSpPr>
              <p:cNvPr id="33" name="input"/>
              <p:cNvSpPr/>
              <p:nvPr/>
            </p:nvSpPr>
            <p:spPr>
              <a:xfrm>
                <a:off x="3138487" y="2351087"/>
                <a:ext cx="110013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>
                    <a:latin typeface="+mj-lt"/>
                  </a:rPr>
                  <a:t>input</a:t>
                </a:r>
              </a:p>
            </p:txBody>
          </p:sp>
          <p:sp>
            <p:nvSpPr>
              <p:cNvPr id="34" name="filter"/>
              <p:cNvSpPr/>
              <p:nvPr/>
            </p:nvSpPr>
            <p:spPr>
              <a:xfrm>
                <a:off x="5522753" y="2351087"/>
                <a:ext cx="1109577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filter</a:t>
                </a:r>
              </a:p>
            </p:txBody>
          </p:sp>
          <p:sp>
            <p:nvSpPr>
              <p:cNvPr id="35" name="output"/>
              <p:cNvSpPr/>
              <p:nvPr/>
            </p:nvSpPr>
            <p:spPr>
              <a:xfrm>
                <a:off x="8016082" y="2351087"/>
                <a:ext cx="90088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output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686209" y="1835547"/>
              <a:ext cx="2819583" cy="1128714"/>
              <a:chOff x="4616111" y="4380429"/>
              <a:chExt cx="2819583" cy="1128714"/>
            </a:xfrm>
          </p:grpSpPr>
          <p:graphicFrame>
            <p:nvGraphicFramePr>
              <p:cNvPr id="25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49748436"/>
                  </p:ext>
                </p:extLst>
              </p:nvPr>
            </p:nvGraphicFramePr>
            <p:xfrm>
              <a:off x="4616111" y="4380429"/>
              <a:ext cx="1109139" cy="1128714"/>
            </p:xfrm>
            <a:graphic>
              <a:graphicData uri="http://schemas.openxmlformats.org/drawingml/2006/table">
                <a:tbl>
                  <a:tblPr/>
                  <a:tblGrid>
                    <a:gridCol w="3697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8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1906468900"/>
                  </p:ext>
                </p:extLst>
              </p:nvPr>
            </p:nvGraphicFramePr>
            <p:xfrm>
              <a:off x="6326555" y="4380429"/>
              <a:ext cx="1109139" cy="1128714"/>
            </p:xfrm>
            <a:graphic>
              <a:graphicData uri="http://schemas.openxmlformats.org/drawingml/2006/table">
                <a:tbl>
                  <a:tblPr/>
                  <a:tblGrid>
                    <a:gridCol w="3697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pic>
            <p:nvPicPr>
              <p:cNvPr id="39" name="droppedImage.pdf" descr="dropped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58947" t="27544" b="19161"/>
              <a:stretch>
                <a:fillRect/>
              </a:stretch>
            </p:blipFill>
            <p:spPr>
              <a:xfrm>
                <a:off x="5925874" y="4644749"/>
                <a:ext cx="278607" cy="63579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40" name="-"/>
              <p:cNvSpPr/>
              <p:nvPr/>
            </p:nvSpPr>
            <p:spPr>
              <a:xfrm>
                <a:off x="5826215" y="4691976"/>
                <a:ext cx="15228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2400" dirty="0">
                    <a:latin typeface="+mj-lt"/>
                  </a:rPr>
                  <a:t>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7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3156946" y="2609651"/>
            <a:ext cx="5778483" cy="1638698"/>
            <a:chOff x="3156946" y="1325563"/>
            <a:chExt cx="5778483" cy="1638698"/>
          </a:xfrm>
        </p:grpSpPr>
        <p:grpSp>
          <p:nvGrpSpPr>
            <p:cNvPr id="27" name="Group 26"/>
            <p:cNvGrpSpPr/>
            <p:nvPr/>
          </p:nvGrpSpPr>
          <p:grpSpPr>
            <a:xfrm>
              <a:off x="3156946" y="1325563"/>
              <a:ext cx="5778483" cy="1620838"/>
              <a:chOff x="3138487" y="2351087"/>
              <a:chExt cx="5778483" cy="1620838"/>
            </a:xfrm>
          </p:grpSpPr>
          <p:pic>
            <p:nvPicPr>
              <p:cNvPr id="30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138487" y="2878931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2" name="?"/>
              <p:cNvSpPr/>
              <p:nvPr/>
            </p:nvSpPr>
            <p:spPr>
              <a:xfrm>
                <a:off x="8297409" y="3027242"/>
                <a:ext cx="33823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7600"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4800" dirty="0">
                    <a:latin typeface="+mj-lt"/>
                  </a:rPr>
                  <a:t>?</a:t>
                </a:r>
              </a:p>
            </p:txBody>
          </p:sp>
          <p:sp>
            <p:nvSpPr>
              <p:cNvPr id="33" name="input"/>
              <p:cNvSpPr/>
              <p:nvPr/>
            </p:nvSpPr>
            <p:spPr>
              <a:xfrm>
                <a:off x="3138487" y="2351087"/>
                <a:ext cx="110013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>
                    <a:latin typeface="+mj-lt"/>
                  </a:rPr>
                  <a:t>input</a:t>
                </a:r>
              </a:p>
            </p:txBody>
          </p:sp>
          <p:sp>
            <p:nvSpPr>
              <p:cNvPr id="34" name="filter"/>
              <p:cNvSpPr/>
              <p:nvPr/>
            </p:nvSpPr>
            <p:spPr>
              <a:xfrm>
                <a:off x="5522753" y="2351087"/>
                <a:ext cx="1109577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filter</a:t>
                </a:r>
              </a:p>
            </p:txBody>
          </p:sp>
          <p:sp>
            <p:nvSpPr>
              <p:cNvPr id="35" name="output"/>
              <p:cNvSpPr/>
              <p:nvPr/>
            </p:nvSpPr>
            <p:spPr>
              <a:xfrm>
                <a:off x="8016082" y="2351087"/>
                <a:ext cx="90088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output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686209" y="1835547"/>
              <a:ext cx="2819583" cy="1128714"/>
              <a:chOff x="4616111" y="4380429"/>
              <a:chExt cx="2819583" cy="1128714"/>
            </a:xfrm>
          </p:grpSpPr>
          <p:graphicFrame>
            <p:nvGraphicFramePr>
              <p:cNvPr id="25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49748436"/>
                  </p:ext>
                </p:extLst>
              </p:nvPr>
            </p:nvGraphicFramePr>
            <p:xfrm>
              <a:off x="4616111" y="4380429"/>
              <a:ext cx="1109139" cy="1128714"/>
            </p:xfrm>
            <a:graphic>
              <a:graphicData uri="http://schemas.openxmlformats.org/drawingml/2006/table">
                <a:tbl>
                  <a:tblPr/>
                  <a:tblGrid>
                    <a:gridCol w="3697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8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1906468900"/>
                  </p:ext>
                </p:extLst>
              </p:nvPr>
            </p:nvGraphicFramePr>
            <p:xfrm>
              <a:off x="6326555" y="4380429"/>
              <a:ext cx="1109139" cy="1128714"/>
            </p:xfrm>
            <a:graphic>
              <a:graphicData uri="http://schemas.openxmlformats.org/drawingml/2006/table">
                <a:tbl>
                  <a:tblPr/>
                  <a:tblGrid>
                    <a:gridCol w="3697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pic>
            <p:nvPicPr>
              <p:cNvPr id="39" name="droppedImage.pdf" descr="dropped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58947" t="27544" b="19161"/>
              <a:stretch>
                <a:fillRect/>
              </a:stretch>
            </p:blipFill>
            <p:spPr>
              <a:xfrm>
                <a:off x="5925874" y="4644749"/>
                <a:ext cx="278607" cy="63579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40" name="-"/>
              <p:cNvSpPr/>
              <p:nvPr/>
            </p:nvSpPr>
            <p:spPr>
              <a:xfrm>
                <a:off x="5826215" y="4691976"/>
                <a:ext cx="15228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2400" dirty="0">
                    <a:latin typeface="+mj-lt"/>
                  </a:rPr>
                  <a:t>-</a:t>
                </a:r>
              </a:p>
            </p:txBody>
          </p:sp>
        </p:grpSp>
      </p:grpSp>
      <p:pic>
        <p:nvPicPr>
          <p:cNvPr id="44" name="droppedImage.png" descr="droppedImage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6345" y="3137495"/>
            <a:ext cx="1097280" cy="109728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tress intensity peaks"/>
          <p:cNvSpPr/>
          <p:nvPr/>
        </p:nvSpPr>
        <p:spPr>
          <a:xfrm>
            <a:off x="4281171" y="4549099"/>
            <a:ext cx="3629658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 nothing for flat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dirty="0">
                <a:latin typeface="+mj-lt"/>
              </a:rPr>
              <a:t>stress intensity peaks</a:t>
            </a:r>
          </a:p>
        </p:txBody>
      </p:sp>
      <p:sp>
        <p:nvSpPr>
          <p:cNvPr id="47" name="unchanged"/>
          <p:cNvSpPr/>
          <p:nvPr/>
        </p:nvSpPr>
        <p:spPr>
          <a:xfrm>
            <a:off x="7764324" y="4335579"/>
            <a:ext cx="1441322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sharpening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43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ein_gry.jpg" descr="ein_gr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941" y="1325563"/>
            <a:ext cx="4710571" cy="52869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Sharpening examples</a:t>
            </a:r>
            <a:endParaRPr dirty="0"/>
          </a:p>
        </p:txBody>
      </p:sp>
      <p:pic>
        <p:nvPicPr>
          <p:cNvPr id="7" name="ein_sharp51.jpg" descr="ein_sharp5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9485" y="1325562"/>
            <a:ext cx="4710571" cy="52869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2045460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rass_gry.jpg" descr="grass_gr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15" y="1870094"/>
            <a:ext cx="5792270" cy="385186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Sharpening examples</a:t>
            </a:r>
            <a:endParaRPr dirty="0"/>
          </a:p>
        </p:txBody>
      </p:sp>
      <p:pic>
        <p:nvPicPr>
          <p:cNvPr id="7" name="grass_sharp51.jpg" descr="grass_sharp5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2582" y="1870094"/>
            <a:ext cx="5793401" cy="38526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199743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Sharpening examples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015429" y="1321772"/>
            <a:ext cx="10161142" cy="4996559"/>
            <a:chOff x="1017141" y="1321772"/>
            <a:chExt cx="10161142" cy="49965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41" y="1321772"/>
              <a:ext cx="4993133" cy="499313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724" y="1321772"/>
              <a:ext cx="4996559" cy="4996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3397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3731210" y="1079557"/>
            <a:ext cx="5840018" cy="5178520"/>
            <a:chOff x="3392163" y="1079557"/>
            <a:chExt cx="5840018" cy="5178520"/>
          </a:xfrm>
        </p:grpSpPr>
        <p:pic>
          <p:nvPicPr>
            <p:cNvPr id="10" name="couch-surfing-sub-r.jpg" descr="couch-surfing-sub-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392163" y="395150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couch-surfing-sub-g.jpg" descr="couch-surfing-sub-g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19202" y="395150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uch-surfing-sub-b.jpg" descr="couch-surfing-sub-b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445196" y="395150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3392163" y="1079557"/>
              <a:ext cx="5840016" cy="2228660"/>
              <a:chOff x="4435178" y="1047924"/>
              <a:chExt cx="5840016" cy="2228660"/>
            </a:xfrm>
          </p:grpSpPr>
          <p:sp>
            <p:nvSpPr>
              <p:cNvPr id="19" name="Red"/>
              <p:cNvSpPr/>
              <p:nvPr/>
            </p:nvSpPr>
            <p:spPr>
              <a:xfrm>
                <a:off x="4435178" y="1047924"/>
                <a:ext cx="1785938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r</a:t>
                </a:r>
                <a:r>
                  <a:rPr sz="2400" dirty="0">
                    <a:latin typeface="+mj-lt"/>
                  </a:rPr>
                  <a:t>ed</a:t>
                </a:r>
              </a:p>
            </p:txBody>
          </p:sp>
          <p:sp>
            <p:nvSpPr>
              <p:cNvPr id="20" name="Green"/>
              <p:cNvSpPr/>
              <p:nvPr/>
            </p:nvSpPr>
            <p:spPr>
              <a:xfrm>
                <a:off x="6461172" y="1047924"/>
                <a:ext cx="1786983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g</a:t>
                </a:r>
                <a:r>
                  <a:rPr sz="2400" dirty="0">
                    <a:latin typeface="+mj-lt"/>
                  </a:rPr>
                  <a:t>reen</a:t>
                </a:r>
              </a:p>
            </p:txBody>
          </p:sp>
          <p:sp>
            <p:nvSpPr>
              <p:cNvPr id="21" name="Blue"/>
              <p:cNvSpPr/>
              <p:nvPr/>
            </p:nvSpPr>
            <p:spPr>
              <a:xfrm>
                <a:off x="8488211" y="1047924"/>
                <a:ext cx="1786983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b</a:t>
                </a:r>
                <a:r>
                  <a:rPr sz="2400" dirty="0">
                    <a:latin typeface="+mj-lt"/>
                  </a:rPr>
                  <a:t>lue</a:t>
                </a:r>
              </a:p>
            </p:txBody>
          </p:sp>
          <p:pic>
            <p:nvPicPr>
              <p:cNvPr id="22" name="couch-surfing-sub-b-colorized.jpg" descr="couch-surfing-sub-b-colorized.jp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489256" y="1490646"/>
                <a:ext cx="1785938" cy="178593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" name="couch-surfing-sub-g-colorized.jpg" descr="couch-surfing-sub-g-colorized.jp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462217" y="1490646"/>
                <a:ext cx="1785938" cy="178593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couch-surfing-sub-r-colorized.jpg" descr="couch-surfing-sub-r-colorized.jp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435178" y="1490646"/>
                <a:ext cx="1785938" cy="1785938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25" name="colorized for visualization"/>
            <p:cNvSpPr/>
            <p:nvPr/>
          </p:nvSpPr>
          <p:spPr>
            <a:xfrm>
              <a:off x="3392165" y="3390409"/>
              <a:ext cx="5840016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colorized for visualization</a:t>
              </a:r>
            </a:p>
          </p:txBody>
        </p:sp>
        <p:sp>
          <p:nvSpPr>
            <p:cNvPr id="26" name="actual intensity values per channel (quantized to 256 values)"/>
            <p:cNvSpPr/>
            <p:nvPr/>
          </p:nvSpPr>
          <p:spPr>
            <a:xfrm>
              <a:off x="3392163" y="5816609"/>
              <a:ext cx="5838971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actual intensity values per channel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6658" y="2456344"/>
            <a:ext cx="2272225" cy="2309598"/>
            <a:chOff x="554857" y="2504116"/>
            <a:chExt cx="2272225" cy="2309598"/>
          </a:xfrm>
        </p:grpSpPr>
        <p:pic>
          <p:nvPicPr>
            <p:cNvPr id="9" name="couch-surfing-sub.jpg" descr="couch-surfing-sub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98001" y="2504116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color image patch"/>
            <p:cNvSpPr/>
            <p:nvPr/>
          </p:nvSpPr>
          <p:spPr>
            <a:xfrm>
              <a:off x="554857" y="4372246"/>
              <a:ext cx="227222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>
                  <a:latin typeface="+mj-lt"/>
                </a:rPr>
                <a:t>color image patch</a:t>
              </a:r>
            </a:p>
          </p:txBody>
        </p:sp>
      </p:grpSp>
      <p:sp>
        <p:nvSpPr>
          <p:cNvPr id="28" name="8-bit image: 256 values"/>
          <p:cNvSpPr/>
          <p:nvPr/>
        </p:nvSpPr>
        <p:spPr>
          <a:xfrm>
            <a:off x="342754" y="5191912"/>
            <a:ext cx="2760042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>
                <a:solidFill>
                  <a:schemeClr val="accent2">
                    <a:hueOff val="-902888"/>
                    <a:satOff val="-15377"/>
                    <a:lumOff val="-12864"/>
                  </a:schemeClr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How many bits are the intensity  values?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Shape 667"/>
          <p:cNvSpPr txBox="1">
            <a:spLocks/>
          </p:cNvSpPr>
          <p:nvPr/>
        </p:nvSpPr>
        <p:spPr>
          <a:xfrm>
            <a:off x="9949348" y="1079557"/>
            <a:ext cx="2129636" cy="550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Each channel </a:t>
            </a:r>
          </a:p>
          <a:p>
            <a:pPr algn="ctr"/>
            <a:r>
              <a:rPr lang="en-US" sz="2400" dirty="0"/>
              <a:t>is a 2D array of numbers.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41451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building_gry.jpg" descr="building_gr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5491" y="1325562"/>
            <a:ext cx="3744784" cy="499304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Sharpening examples</a:t>
            </a:r>
            <a:endParaRPr dirty="0"/>
          </a:p>
        </p:txBody>
      </p:sp>
      <p:pic>
        <p:nvPicPr>
          <p:cNvPr id="7" name="building_sharp51.jpg" descr="building_sharp5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1725" y="1321772"/>
            <a:ext cx="3750469" cy="500062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667"/>
          <p:cNvSpPr txBox="1">
            <a:spLocks/>
          </p:cNvSpPr>
          <p:nvPr/>
        </p:nvSpPr>
        <p:spPr>
          <a:xfrm>
            <a:off x="10097958" y="3302905"/>
            <a:ext cx="1911462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 you see any problems in this image?</a:t>
            </a:r>
          </a:p>
        </p:txBody>
      </p:sp>
    </p:spTree>
    <p:extLst>
      <p:ext uri="{BB962C8B-B14F-4D97-AF65-F5344CB8AC3E}">
        <p14:creationId xmlns:p14="http://schemas.microsoft.com/office/powerpoint/2010/main" val="218032950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Do not overdo it with sharpening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1138279" y="1325563"/>
            <a:ext cx="9915442" cy="4725438"/>
            <a:chOff x="1138279" y="1325563"/>
            <a:chExt cx="9915442" cy="4725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9"/>
            <a:stretch/>
          </p:blipFill>
          <p:spPr>
            <a:xfrm>
              <a:off x="1138279" y="1325563"/>
              <a:ext cx="9915442" cy="4298398"/>
            </a:xfrm>
            <a:prstGeom prst="rect">
              <a:avLst/>
            </a:prstGeom>
          </p:spPr>
        </p:pic>
        <p:sp>
          <p:nvSpPr>
            <p:cNvPr id="7" name="unchanged"/>
            <p:cNvSpPr/>
            <p:nvPr/>
          </p:nvSpPr>
          <p:spPr>
            <a:xfrm>
              <a:off x="1138279" y="5623961"/>
              <a:ext cx="32282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original</a:t>
              </a:r>
              <a:endParaRPr sz="2400" dirty="0">
                <a:latin typeface="+mj-lt"/>
              </a:endParaRPr>
            </a:p>
          </p:txBody>
        </p:sp>
        <p:sp>
          <p:nvSpPr>
            <p:cNvPr id="10" name="unchanged"/>
            <p:cNvSpPr/>
            <p:nvPr/>
          </p:nvSpPr>
          <p:spPr>
            <a:xfrm>
              <a:off x="4481881" y="5623961"/>
              <a:ext cx="32282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sharpened</a:t>
              </a:r>
              <a:endParaRPr sz="2400" dirty="0">
                <a:latin typeface="+mj-lt"/>
              </a:endParaRPr>
            </a:p>
          </p:txBody>
        </p:sp>
        <p:sp>
          <p:nvSpPr>
            <p:cNvPr id="11" name="unchanged"/>
            <p:cNvSpPr/>
            <p:nvPr/>
          </p:nvSpPr>
          <p:spPr>
            <a:xfrm>
              <a:off x="7825483" y="5623961"/>
              <a:ext cx="32282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 err="1">
                  <a:latin typeface="+mj-lt"/>
                </a:rPr>
                <a:t>oversharpened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12" name="unchanged"/>
          <p:cNvSpPr/>
          <p:nvPr/>
        </p:nvSpPr>
        <p:spPr>
          <a:xfrm>
            <a:off x="7495438" y="6146232"/>
            <a:ext cx="388832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What is wrong in this image?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496554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Image gradients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6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are image edges?</a:t>
            </a:r>
            <a:endParaRPr dirty="0"/>
          </a:p>
        </p:txBody>
      </p:sp>
      <p:sp>
        <p:nvSpPr>
          <p:cNvPr id="30" name="Shape 667"/>
          <p:cNvSpPr txBox="1">
            <a:spLocks/>
          </p:cNvSpPr>
          <p:nvPr/>
        </p:nvSpPr>
        <p:spPr>
          <a:xfrm>
            <a:off x="9367621" y="1701731"/>
            <a:ext cx="2129636" cy="1231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Very sharp discontinuities in intensity.</a:t>
            </a:r>
            <a:endParaRPr lang="en-US" sz="2400" u="sng" dirty="0"/>
          </a:p>
        </p:txBody>
      </p:sp>
      <p:grpSp>
        <p:nvGrpSpPr>
          <p:cNvPr id="5" name="Group 4"/>
          <p:cNvGrpSpPr/>
          <p:nvPr/>
        </p:nvGrpSpPr>
        <p:grpSpPr>
          <a:xfrm>
            <a:off x="3657383" y="1583076"/>
            <a:ext cx="5737378" cy="4493450"/>
            <a:chOff x="4211970" y="2028952"/>
            <a:chExt cx="5737378" cy="4493450"/>
          </a:xfrm>
        </p:grpSpPr>
        <p:pic>
          <p:nvPicPr>
            <p:cNvPr id="32" name="child-function.png" descr="child-functi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11970" y="2405120"/>
              <a:ext cx="5459975" cy="34298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latex-image-3.pdf" descr="latex-image-3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54671" y="2028952"/>
              <a:ext cx="691336" cy="37616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latex-image-4.pdf" descr="latex-image-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56317" y="5745518"/>
              <a:ext cx="139303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" name="What is the range of               ?"/>
            <p:cNvSpPr/>
            <p:nvPr/>
          </p:nvSpPr>
          <p:spPr>
            <a:xfrm>
              <a:off x="7355657" y="5913226"/>
              <a:ext cx="1008289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r>
                <a:rPr lang="en-US" dirty="0">
                  <a:latin typeface="+mj-lt"/>
                </a:rPr>
                <a:t>domain</a:t>
              </a:r>
              <a:endParaRPr dirty="0">
                <a:latin typeface="+mj-lt"/>
              </a:endParaRPr>
            </a:p>
          </p:txBody>
        </p:sp>
      </p:grpSp>
      <p:pic>
        <p:nvPicPr>
          <p:cNvPr id="31" name="child-gray.jpg" descr="child-gra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268306" y="2310571"/>
            <a:ext cx="2908930" cy="1931711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ffectLst/>
        </p:spPr>
      </p:pic>
      <p:sp>
        <p:nvSpPr>
          <p:cNvPr id="41" name="color image patch"/>
          <p:cNvSpPr/>
          <p:nvPr/>
        </p:nvSpPr>
        <p:spPr>
          <a:xfrm>
            <a:off x="714612" y="4324474"/>
            <a:ext cx="201632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grayscale image</a:t>
            </a:r>
            <a:endParaRPr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30" idx="1"/>
          </p:cNvCxnSpPr>
          <p:nvPr/>
        </p:nvCxnSpPr>
        <p:spPr>
          <a:xfrm flipH="1">
            <a:off x="8075488" y="2317238"/>
            <a:ext cx="1292133" cy="693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6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Detecting edges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How would you go about detecting edges in an image (i.e., discontinuities in a function)?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94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Detecting edges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How would you go about detecting edges in an image (i.e., discontinuities in a function)?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	You take derivatives: derivatives are large at discontinuities.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How do you differentiate a discrete image (or any other discrete signal)?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911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Detecting edges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How would you go about detecting edges in an image (i.e., discontinuities in a function)?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	You take derivatives: derivatives are large at discontinuities.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How do you differentiate a discrete image (or any other discrete signal)?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	You use finite differences.</a:t>
            </a:r>
          </a:p>
        </p:txBody>
      </p:sp>
    </p:spTree>
    <p:extLst>
      <p:ext uri="{BB962C8B-B14F-4D97-AF65-F5344CB8AC3E}">
        <p14:creationId xmlns:p14="http://schemas.microsoft.com/office/powerpoint/2010/main" val="39884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Finite differences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325563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High-school reminder: definition of a derivative using forward difference</a:t>
            </a:r>
          </a:p>
        </p:txBody>
      </p:sp>
      <p:pic>
        <p:nvPicPr>
          <p:cNvPr id="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2674" y="2043800"/>
            <a:ext cx="4246652" cy="7348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2126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1878" y="3791097"/>
            <a:ext cx="5708244" cy="73134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Finite differences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325563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High-school reminder: definition of a derivative using forward difference</a:t>
            </a:r>
          </a:p>
        </p:txBody>
      </p:sp>
      <p:pic>
        <p:nvPicPr>
          <p:cNvPr id="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2674" y="2043800"/>
            <a:ext cx="4246652" cy="73481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 txBox="1">
            <a:spLocks/>
          </p:cNvSpPr>
          <p:nvPr/>
        </p:nvSpPr>
        <p:spPr>
          <a:xfrm>
            <a:off x="506437" y="3072860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Alternative: use central difference</a:t>
            </a:r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506437" y="4820157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discrete signals: Remove limit and set h = 2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r="38987"/>
          <a:stretch/>
        </p:blipFill>
        <p:spPr>
          <a:xfrm>
            <a:off x="3972674" y="5480072"/>
            <a:ext cx="4241895" cy="73134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667"/>
          <p:cNvSpPr txBox="1">
            <a:spLocks/>
          </p:cNvSpPr>
          <p:nvPr/>
        </p:nvSpPr>
        <p:spPr>
          <a:xfrm>
            <a:off x="8461149" y="5230235"/>
            <a:ext cx="3557269" cy="1231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What convolution kernel does this correspond to?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78721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1878" y="3791097"/>
            <a:ext cx="5708244" cy="73134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Finite differences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325563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High-school reminder: definition of a derivative using forward difference</a:t>
            </a:r>
          </a:p>
        </p:txBody>
      </p:sp>
      <p:pic>
        <p:nvPicPr>
          <p:cNvPr id="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2674" y="2043800"/>
            <a:ext cx="4246652" cy="73481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 txBox="1">
            <a:spLocks/>
          </p:cNvSpPr>
          <p:nvPr/>
        </p:nvSpPr>
        <p:spPr>
          <a:xfrm>
            <a:off x="506437" y="3072860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Alternative: use central difference</a:t>
            </a:r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506437" y="4820157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discrete signals: Remove limit and set h = 2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r="38987"/>
          <a:stretch/>
        </p:blipFill>
        <p:spPr>
          <a:xfrm>
            <a:off x="3972674" y="5480072"/>
            <a:ext cx="4241895" cy="7313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9548767" y="5313215"/>
            <a:ext cx="1319934" cy="1065054"/>
            <a:chOff x="9548767" y="5146358"/>
            <a:chExt cx="1319934" cy="1065054"/>
          </a:xfrm>
        </p:grpSpPr>
        <p:graphicFrame>
          <p:nvGraphicFramePr>
            <p:cNvPr id="10" name="Table"/>
            <p:cNvGraphicFramePr/>
            <p:nvPr>
              <p:extLst>
                <p:ext uri="{D42A27DB-BD31-4B8C-83A1-F6EECF244321}">
                  <p14:modId xmlns:p14="http://schemas.microsoft.com/office/powerpoint/2010/main" val="113515319"/>
                </p:ext>
              </p:extLst>
            </p:nvPr>
          </p:nvGraphicFramePr>
          <p:xfrm>
            <a:off x="9548767" y="5774214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le"/>
            <p:cNvGraphicFramePr/>
            <p:nvPr>
              <p:extLst>
                <p:ext uri="{D42A27DB-BD31-4B8C-83A1-F6EECF244321}">
                  <p14:modId xmlns:p14="http://schemas.microsoft.com/office/powerpoint/2010/main" val="3174912192"/>
                </p:ext>
              </p:extLst>
            </p:nvPr>
          </p:nvGraphicFramePr>
          <p:xfrm>
            <a:off x="9548767" y="5146358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14" name="1D derivative filter"/>
          <p:cNvSpPr/>
          <p:nvPr/>
        </p:nvSpPr>
        <p:spPr>
          <a:xfrm>
            <a:off x="11129357" y="5225961"/>
            <a:ext cx="270908" cy="61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3600" dirty="0">
                <a:latin typeface="+mj-lt"/>
              </a:rPr>
              <a:t>?</a:t>
            </a:r>
            <a:endParaRPr sz="3600" dirty="0">
              <a:latin typeface="+mj-lt"/>
            </a:endParaRPr>
          </a:p>
        </p:txBody>
      </p:sp>
      <p:sp>
        <p:nvSpPr>
          <p:cNvPr id="15" name="1D derivative filter"/>
          <p:cNvSpPr/>
          <p:nvPr/>
        </p:nvSpPr>
        <p:spPr>
          <a:xfrm>
            <a:off x="11129357" y="5853817"/>
            <a:ext cx="270908" cy="61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3600" dirty="0">
                <a:latin typeface="+mj-lt"/>
              </a:rPr>
              <a:t>?</a:t>
            </a:r>
            <a:endParaRPr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969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sp>
        <p:nvSpPr>
          <p:cNvPr id="30" name="Shape 667"/>
          <p:cNvSpPr txBox="1">
            <a:spLocks/>
          </p:cNvSpPr>
          <p:nvPr/>
        </p:nvSpPr>
        <p:spPr>
          <a:xfrm>
            <a:off x="9949348" y="1079557"/>
            <a:ext cx="2129636" cy="550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 (grayscale) image is a 2D function.</a:t>
            </a:r>
            <a:endParaRPr lang="en-US" sz="2400" u="sng" dirty="0"/>
          </a:p>
        </p:txBody>
      </p:sp>
      <p:grpSp>
        <p:nvGrpSpPr>
          <p:cNvPr id="5" name="Group 4"/>
          <p:cNvGrpSpPr/>
          <p:nvPr/>
        </p:nvGrpSpPr>
        <p:grpSpPr>
          <a:xfrm>
            <a:off x="3657383" y="1583076"/>
            <a:ext cx="5737378" cy="4493450"/>
            <a:chOff x="4211970" y="2028952"/>
            <a:chExt cx="5737378" cy="4493450"/>
          </a:xfrm>
        </p:grpSpPr>
        <p:pic>
          <p:nvPicPr>
            <p:cNvPr id="32" name="child-function.png" descr="child-functi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11970" y="2405120"/>
              <a:ext cx="5459975" cy="34298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latex-image-3.pdf" descr="latex-image-3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54671" y="2028952"/>
              <a:ext cx="691336" cy="37616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latex-image-4.pdf" descr="latex-image-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56317" y="5745518"/>
              <a:ext cx="139303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" name="What is the range of               ?"/>
            <p:cNvSpPr/>
            <p:nvPr/>
          </p:nvSpPr>
          <p:spPr>
            <a:xfrm>
              <a:off x="7355657" y="5913226"/>
              <a:ext cx="1008289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r>
                <a:rPr lang="en-US" dirty="0">
                  <a:latin typeface="+mj-lt"/>
                </a:rPr>
                <a:t>domain</a:t>
              </a:r>
              <a:endParaRPr dirty="0">
                <a:latin typeface="+mj-lt"/>
              </a:endParaRPr>
            </a:p>
          </p:txBody>
        </p:sp>
      </p:grpSp>
      <p:pic>
        <p:nvPicPr>
          <p:cNvPr id="31" name="child-gray.jpg" descr="child-gra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268306" y="2310571"/>
            <a:ext cx="2908930" cy="1931711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ffectLst/>
        </p:spPr>
      </p:pic>
      <p:sp>
        <p:nvSpPr>
          <p:cNvPr id="38" name="8-bit image: 256 values"/>
          <p:cNvSpPr/>
          <p:nvPr/>
        </p:nvSpPr>
        <p:spPr>
          <a:xfrm>
            <a:off x="342754" y="5191912"/>
            <a:ext cx="2760042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>
                <a:solidFill>
                  <a:schemeClr val="accent2">
                    <a:hueOff val="-902888"/>
                    <a:satOff val="-15377"/>
                    <a:lumOff val="-12864"/>
                  </a:schemeClr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What is the range of the image function f?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color image patch"/>
          <p:cNvSpPr/>
          <p:nvPr/>
        </p:nvSpPr>
        <p:spPr>
          <a:xfrm>
            <a:off x="714612" y="4324474"/>
            <a:ext cx="201632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grayscale image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008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1878" y="3791097"/>
            <a:ext cx="5708244" cy="73134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Finite differences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325563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High-school reminder: definition of a derivative using forward difference</a:t>
            </a:r>
          </a:p>
        </p:txBody>
      </p:sp>
      <p:pic>
        <p:nvPicPr>
          <p:cNvPr id="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2674" y="2043800"/>
            <a:ext cx="4246652" cy="73481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 txBox="1">
            <a:spLocks/>
          </p:cNvSpPr>
          <p:nvPr/>
        </p:nvSpPr>
        <p:spPr>
          <a:xfrm>
            <a:off x="506437" y="3072860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Alternative: use central difference</a:t>
            </a:r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506437" y="4820157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discrete signals: Remove limit and set h = 2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r="38987"/>
          <a:stretch/>
        </p:blipFill>
        <p:spPr>
          <a:xfrm>
            <a:off x="3972674" y="5480072"/>
            <a:ext cx="4241895" cy="73134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0" name="Table"/>
          <p:cNvGraphicFramePr/>
          <p:nvPr>
            <p:extLst>
              <p:ext uri="{D42A27DB-BD31-4B8C-83A1-F6EECF244321}">
                <p14:modId xmlns:p14="http://schemas.microsoft.com/office/powerpoint/2010/main" val="113515319"/>
              </p:ext>
            </p:extLst>
          </p:nvPr>
        </p:nvGraphicFramePr>
        <p:xfrm>
          <a:off x="9548767" y="5941071"/>
          <a:ext cx="1319934" cy="437198"/>
        </p:xfrm>
        <a:graphic>
          <a:graphicData uri="http://schemas.openxmlformats.org/drawingml/2006/table">
            <a:tbl>
              <a:tblPr/>
              <a:tblGrid>
                <a:gridCol w="439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31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lang="en-US"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-</a:t>
                      </a: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1D derivative filter"/>
          <p:cNvSpPr/>
          <p:nvPr/>
        </p:nvSpPr>
        <p:spPr>
          <a:xfrm>
            <a:off x="9043703" y="5379090"/>
            <a:ext cx="2330061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+mj-lt"/>
              </a:rPr>
              <a:t>1D derivative filter</a:t>
            </a:r>
          </a:p>
        </p:txBody>
      </p:sp>
    </p:spTree>
    <p:extLst>
      <p:ext uri="{BB962C8B-B14F-4D97-AF65-F5344CB8AC3E}">
        <p14:creationId xmlns:p14="http://schemas.microsoft.com/office/powerpoint/2010/main" val="9029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606823" y="2169697"/>
            <a:ext cx="6978354" cy="2243088"/>
            <a:chOff x="2679704" y="2169697"/>
            <a:chExt cx="6978354" cy="2243088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2" name="Group 1"/>
            <p:cNvGrpSpPr/>
            <p:nvPr/>
          </p:nvGrpSpPr>
          <p:grpSpPr>
            <a:xfrm>
              <a:off x="2679704" y="2169697"/>
              <a:ext cx="1655558" cy="1873756"/>
              <a:chOff x="3485007" y="2169697"/>
              <a:chExt cx="1655558" cy="1873756"/>
            </a:xfrm>
          </p:grpSpPr>
          <p:graphicFrame>
            <p:nvGraphicFramePr>
              <p:cNvPr id="1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2427330523"/>
                  </p:ext>
                </p:extLst>
              </p:nvPr>
            </p:nvGraphicFramePr>
            <p:xfrm>
              <a:off x="3652581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18" name="Sobel"/>
              <p:cNvSpPr/>
              <p:nvPr/>
            </p:nvSpPr>
            <p:spPr>
              <a:xfrm>
                <a:off x="3485007" y="3616413"/>
                <a:ext cx="165555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Sobel</a:t>
                </a:r>
                <a:r>
                  <a:rPr lang="en-US" sz="2400" dirty="0">
                    <a:latin typeface="+mj-lt"/>
                  </a:rPr>
                  <a:t> filter</a:t>
                </a:r>
                <a:endParaRPr sz="2400" dirty="0">
                  <a:latin typeface="+mj-lt"/>
                </a:endParaRPr>
              </a:p>
            </p:txBody>
          </p:sp>
        </p:grpSp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0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Sobel"/>
            <p:cNvSpPr/>
            <p:nvPr/>
          </p:nvSpPr>
          <p:spPr>
            <a:xfrm>
              <a:off x="5539933" y="3616413"/>
              <a:ext cx="142594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What filter is this?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22" name="1D derivative filter"/>
          <p:cNvSpPr/>
          <p:nvPr/>
        </p:nvSpPr>
        <p:spPr>
          <a:xfrm>
            <a:off x="7967642" y="2733161"/>
            <a:ext cx="191513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1D derivative filter</a:t>
            </a:r>
          </a:p>
        </p:txBody>
      </p:sp>
    </p:spTree>
    <p:extLst>
      <p:ext uri="{BB962C8B-B14F-4D97-AF65-F5344CB8AC3E}">
        <p14:creationId xmlns:p14="http://schemas.microsoft.com/office/powerpoint/2010/main" val="40216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606823" y="2169697"/>
            <a:ext cx="6978354" cy="1873756"/>
            <a:chOff x="2679704" y="2169697"/>
            <a:chExt cx="6978354" cy="1873756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2" name="Group 1"/>
            <p:cNvGrpSpPr/>
            <p:nvPr/>
          </p:nvGrpSpPr>
          <p:grpSpPr>
            <a:xfrm>
              <a:off x="2679704" y="2169697"/>
              <a:ext cx="1655558" cy="1873756"/>
              <a:chOff x="3485007" y="2169697"/>
              <a:chExt cx="1655558" cy="1873756"/>
            </a:xfrm>
          </p:grpSpPr>
          <p:graphicFrame>
            <p:nvGraphicFramePr>
              <p:cNvPr id="1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2427330523"/>
                  </p:ext>
                </p:extLst>
              </p:nvPr>
            </p:nvGraphicFramePr>
            <p:xfrm>
              <a:off x="3652581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18" name="Sobel"/>
              <p:cNvSpPr/>
              <p:nvPr/>
            </p:nvSpPr>
            <p:spPr>
              <a:xfrm>
                <a:off x="3485007" y="3616413"/>
                <a:ext cx="165555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Sobel</a:t>
                </a:r>
                <a:r>
                  <a:rPr lang="en-US" sz="2400" dirty="0">
                    <a:latin typeface="+mj-lt"/>
                  </a:rPr>
                  <a:t> filter</a:t>
                </a:r>
                <a:endParaRPr sz="2400" dirty="0">
                  <a:latin typeface="+mj-lt"/>
                </a:endParaRPr>
              </a:p>
            </p:txBody>
          </p:sp>
        </p:grpSp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0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Sobel"/>
            <p:cNvSpPr/>
            <p:nvPr/>
          </p:nvSpPr>
          <p:spPr>
            <a:xfrm>
              <a:off x="5539933" y="3616413"/>
              <a:ext cx="142594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Blurring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22" name="1D derivative filter"/>
          <p:cNvSpPr/>
          <p:nvPr/>
        </p:nvSpPr>
        <p:spPr>
          <a:xfrm>
            <a:off x="7967642" y="2733161"/>
            <a:ext cx="191513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1D derivative filter</a:t>
            </a:r>
          </a:p>
        </p:txBody>
      </p:sp>
      <p:sp>
        <p:nvSpPr>
          <p:cNvPr id="14" name="Filter returns large response on vertical or horizontal lines?"/>
          <p:cNvSpPr/>
          <p:nvPr/>
        </p:nvSpPr>
        <p:spPr>
          <a:xfrm>
            <a:off x="1640497" y="4248329"/>
            <a:ext cx="90790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In a 2D image, does this filter responses along horizontal or vertical lines?</a:t>
            </a:r>
            <a:endParaRPr sz="240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80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606823" y="2169697"/>
            <a:ext cx="6978354" cy="1873756"/>
            <a:chOff x="2679704" y="2169697"/>
            <a:chExt cx="6978354" cy="1873756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2" name="Group 1"/>
            <p:cNvGrpSpPr/>
            <p:nvPr/>
          </p:nvGrpSpPr>
          <p:grpSpPr>
            <a:xfrm>
              <a:off x="2679704" y="2169697"/>
              <a:ext cx="1655558" cy="1873756"/>
              <a:chOff x="3485007" y="2169697"/>
              <a:chExt cx="1655558" cy="1873756"/>
            </a:xfrm>
          </p:grpSpPr>
          <p:graphicFrame>
            <p:nvGraphicFramePr>
              <p:cNvPr id="1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2427330523"/>
                  </p:ext>
                </p:extLst>
              </p:nvPr>
            </p:nvGraphicFramePr>
            <p:xfrm>
              <a:off x="3652581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18" name="Sobel"/>
              <p:cNvSpPr/>
              <p:nvPr/>
            </p:nvSpPr>
            <p:spPr>
              <a:xfrm>
                <a:off x="3485007" y="3616413"/>
                <a:ext cx="165555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Sobel</a:t>
                </a:r>
                <a:r>
                  <a:rPr lang="en-US" sz="2400" dirty="0">
                    <a:latin typeface="+mj-lt"/>
                  </a:rPr>
                  <a:t> filter</a:t>
                </a:r>
                <a:endParaRPr sz="2400" dirty="0">
                  <a:latin typeface="+mj-lt"/>
                </a:endParaRPr>
              </a:p>
            </p:txBody>
          </p:sp>
        </p:grpSp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1" name="Sobel"/>
            <p:cNvSpPr/>
            <p:nvPr/>
          </p:nvSpPr>
          <p:spPr>
            <a:xfrm>
              <a:off x="5539933" y="3616413"/>
              <a:ext cx="142594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Blurring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22" name="1D derivative filter"/>
          <p:cNvSpPr/>
          <p:nvPr/>
        </p:nvSpPr>
        <p:spPr>
          <a:xfrm>
            <a:off x="7967642" y="2733161"/>
            <a:ext cx="191513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1D derivative filter</a:t>
            </a:r>
          </a:p>
        </p:txBody>
      </p:sp>
      <p:sp>
        <p:nvSpPr>
          <p:cNvPr id="14" name="Filter returns large response on vertical or horizontal lines?"/>
          <p:cNvSpPr/>
          <p:nvPr/>
        </p:nvSpPr>
        <p:spPr>
          <a:xfrm>
            <a:off x="1879878" y="4248329"/>
            <a:ext cx="8432245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Does this filter return large responses on vertical or horizontal lines?</a:t>
            </a:r>
          </a:p>
        </p:txBody>
      </p:sp>
      <p:sp>
        <p:nvSpPr>
          <p:cNvPr id="17" name="What this?"/>
          <p:cNvSpPr/>
          <p:nvPr/>
        </p:nvSpPr>
        <p:spPr>
          <a:xfrm>
            <a:off x="7189499" y="2606895"/>
            <a:ext cx="299049" cy="61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3600" i="0" dirty="0">
                <a:solidFill>
                  <a:schemeClr val="tx1"/>
                </a:solidFill>
                <a:latin typeface="+mj-lt"/>
              </a:rPr>
              <a:t>*</a:t>
            </a:r>
            <a:endParaRPr sz="360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72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774397" y="2169697"/>
            <a:ext cx="6810780" cy="1311594"/>
            <a:chOff x="2847278" y="2169697"/>
            <a:chExt cx="6810780" cy="1311594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1" name="Table"/>
            <p:cNvGraphicFramePr/>
            <p:nvPr>
              <p:extLst>
                <p:ext uri="{D42A27DB-BD31-4B8C-83A1-F6EECF244321}">
                  <p14:modId xmlns:p14="http://schemas.microsoft.com/office/powerpoint/2010/main" val="2427330523"/>
                </p:ext>
              </p:extLst>
            </p:nvPr>
          </p:nvGraphicFramePr>
          <p:xfrm>
            <a:off x="2847278" y="2169697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0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4" name="Filter returns large response on vertical or horizontal lines?"/>
          <p:cNvSpPr/>
          <p:nvPr/>
        </p:nvSpPr>
        <p:spPr>
          <a:xfrm>
            <a:off x="810960" y="1325563"/>
            <a:ext cx="284013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i="0" dirty="0">
                <a:solidFill>
                  <a:schemeClr val="tx1"/>
                </a:solidFill>
                <a:latin typeface="+mj-lt"/>
              </a:rPr>
              <a:t>Horizontal Sober filter:</a:t>
            </a:r>
          </a:p>
        </p:txBody>
      </p:sp>
      <p:sp>
        <p:nvSpPr>
          <p:cNvPr id="23" name="Filter returns large response on vertical or horizontal lines?"/>
          <p:cNvSpPr/>
          <p:nvPr/>
        </p:nvSpPr>
        <p:spPr>
          <a:xfrm>
            <a:off x="810960" y="3898385"/>
            <a:ext cx="545809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i="0" dirty="0">
                <a:solidFill>
                  <a:schemeClr val="tx1"/>
                </a:solidFill>
                <a:latin typeface="+mj-lt"/>
              </a:rPr>
              <a:t>What does the vertical Sobel filter look like?</a:t>
            </a:r>
          </a:p>
        </p:txBody>
      </p:sp>
    </p:spTree>
    <p:extLst>
      <p:ext uri="{BB962C8B-B14F-4D97-AF65-F5344CB8AC3E}">
        <p14:creationId xmlns:p14="http://schemas.microsoft.com/office/powerpoint/2010/main" val="6573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774397" y="2169697"/>
            <a:ext cx="6810780" cy="1311594"/>
            <a:chOff x="2847278" y="2169697"/>
            <a:chExt cx="6810780" cy="1311594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1" name="Table"/>
            <p:cNvGraphicFramePr/>
            <p:nvPr>
              <p:extLst>
                <p:ext uri="{D42A27DB-BD31-4B8C-83A1-F6EECF244321}">
                  <p14:modId xmlns:p14="http://schemas.microsoft.com/office/powerpoint/2010/main" val="2427330523"/>
                </p:ext>
              </p:extLst>
            </p:nvPr>
          </p:nvGraphicFramePr>
          <p:xfrm>
            <a:off x="2847278" y="2169697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0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4" name="Filter returns large response on vertical or horizontal lines?"/>
          <p:cNvSpPr/>
          <p:nvPr/>
        </p:nvSpPr>
        <p:spPr>
          <a:xfrm>
            <a:off x="810960" y="1325563"/>
            <a:ext cx="284013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i="0" dirty="0">
                <a:solidFill>
                  <a:schemeClr val="tx1"/>
                </a:solidFill>
                <a:latin typeface="+mj-lt"/>
              </a:rPr>
              <a:t>Horizontal Sober filter:</a:t>
            </a:r>
          </a:p>
        </p:txBody>
      </p:sp>
      <p:sp>
        <p:nvSpPr>
          <p:cNvPr id="17" name="Filter returns large response on vertical or horizontal lines?"/>
          <p:cNvSpPr/>
          <p:nvPr/>
        </p:nvSpPr>
        <p:spPr>
          <a:xfrm>
            <a:off x="810960" y="3898385"/>
            <a:ext cx="2458815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i="0" dirty="0">
                <a:solidFill>
                  <a:schemeClr val="tx1"/>
                </a:solidFill>
                <a:latin typeface="+mj-lt"/>
              </a:rPr>
              <a:t>Vertical Sobel filter: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74397" y="4742519"/>
            <a:ext cx="6810780" cy="1311594"/>
            <a:chOff x="2847278" y="2169697"/>
            <a:chExt cx="6810780" cy="1311594"/>
          </a:xfrm>
        </p:grpSpPr>
        <p:sp>
          <p:nvSpPr>
            <p:cNvPr id="13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8" name="Table"/>
            <p:cNvGraphicFramePr/>
            <p:nvPr>
              <p:extLst>
                <p:ext uri="{D42A27DB-BD31-4B8C-83A1-F6EECF244321}">
                  <p14:modId xmlns:p14="http://schemas.microsoft.com/office/powerpoint/2010/main" val="2793187615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1" name="Table"/>
            <p:cNvGraphicFramePr/>
            <p:nvPr>
              <p:extLst>
                <p:ext uri="{D42A27DB-BD31-4B8C-83A1-F6EECF244321}">
                  <p14:modId xmlns:p14="http://schemas.microsoft.com/office/powerpoint/2010/main" val="1984897196"/>
                </p:ext>
              </p:extLst>
            </p:nvPr>
          </p:nvGraphicFramePr>
          <p:xfrm>
            <a:off x="2847278" y="2169697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2" name="Table"/>
            <p:cNvGraphicFramePr/>
            <p:nvPr>
              <p:extLst>
                <p:ext uri="{D42A27DB-BD31-4B8C-83A1-F6EECF244321}">
                  <p14:modId xmlns:p14="http://schemas.microsoft.com/office/powerpoint/2010/main" val="3619496758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3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Sobel filter example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546066" y="1325563"/>
            <a:ext cx="11099868" cy="4768886"/>
            <a:chOff x="727430" y="1044558"/>
            <a:chExt cx="11099868" cy="4768886"/>
          </a:xfrm>
        </p:grpSpPr>
        <p:pic>
          <p:nvPicPr>
            <p:cNvPr id="24" name="building_x.jpg" descr="building_x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89031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building_y.jpg" descr="building_y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50632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building_gry.jpg" descr="building_gry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7430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7" name="Filter returns large response on vertical or horizontal lines?"/>
          <p:cNvSpPr/>
          <p:nvPr/>
        </p:nvSpPr>
        <p:spPr>
          <a:xfrm>
            <a:off x="546067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original</a:t>
            </a:r>
          </a:p>
        </p:txBody>
      </p:sp>
      <p:sp>
        <p:nvSpPr>
          <p:cNvPr id="28" name="Filter returns large response on vertical or horizontal lines?"/>
          <p:cNvSpPr/>
          <p:nvPr/>
        </p:nvSpPr>
        <p:spPr>
          <a:xfrm>
            <a:off x="4307666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which Sobel filter?</a:t>
            </a:r>
          </a:p>
        </p:txBody>
      </p:sp>
      <p:sp>
        <p:nvSpPr>
          <p:cNvPr id="29" name="Filter returns large response on vertical or horizontal lines?"/>
          <p:cNvSpPr/>
          <p:nvPr/>
        </p:nvSpPr>
        <p:spPr>
          <a:xfrm>
            <a:off x="8069265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which Sobel filter?</a:t>
            </a:r>
          </a:p>
        </p:txBody>
      </p:sp>
    </p:spTree>
    <p:extLst>
      <p:ext uri="{BB962C8B-B14F-4D97-AF65-F5344CB8AC3E}">
        <p14:creationId xmlns:p14="http://schemas.microsoft.com/office/powerpoint/2010/main" val="134361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Sobel filter example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546066" y="1325563"/>
            <a:ext cx="11099868" cy="4768886"/>
            <a:chOff x="727430" y="1044558"/>
            <a:chExt cx="11099868" cy="4768886"/>
          </a:xfrm>
        </p:grpSpPr>
        <p:pic>
          <p:nvPicPr>
            <p:cNvPr id="24" name="building_x.jpg" descr="building_x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89031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building_y.jpg" descr="building_y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50632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building_gry.jpg" descr="building_gry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7430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7" name="Filter returns large response on vertical or horizontal lines?"/>
          <p:cNvSpPr/>
          <p:nvPr/>
        </p:nvSpPr>
        <p:spPr>
          <a:xfrm>
            <a:off x="546067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original</a:t>
            </a:r>
          </a:p>
        </p:txBody>
      </p:sp>
      <p:sp>
        <p:nvSpPr>
          <p:cNvPr id="28" name="Filter returns large response on vertical or horizontal lines?"/>
          <p:cNvSpPr/>
          <p:nvPr/>
        </p:nvSpPr>
        <p:spPr>
          <a:xfrm>
            <a:off x="4307666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horizontal Sobel filter</a:t>
            </a:r>
          </a:p>
        </p:txBody>
      </p:sp>
      <p:sp>
        <p:nvSpPr>
          <p:cNvPr id="29" name="Filter returns large response on vertical or horizontal lines?"/>
          <p:cNvSpPr/>
          <p:nvPr/>
        </p:nvSpPr>
        <p:spPr>
          <a:xfrm>
            <a:off x="8069265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vertical Sobel filter</a:t>
            </a:r>
          </a:p>
        </p:txBody>
      </p:sp>
    </p:spTree>
    <p:extLst>
      <p:ext uri="{BB962C8B-B14F-4D97-AF65-F5344CB8AC3E}">
        <p14:creationId xmlns:p14="http://schemas.microsoft.com/office/powerpoint/2010/main" val="222038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Sobel filter example</a:t>
            </a:r>
            <a:endParaRPr dirty="0"/>
          </a:p>
        </p:txBody>
      </p:sp>
      <p:grpSp>
        <p:nvGrpSpPr>
          <p:cNvPr id="36" name="Group 35"/>
          <p:cNvGrpSpPr/>
          <p:nvPr/>
        </p:nvGrpSpPr>
        <p:grpSpPr>
          <a:xfrm>
            <a:off x="765295" y="2224798"/>
            <a:ext cx="10661410" cy="4610941"/>
            <a:chOff x="1059822" y="2224798"/>
            <a:chExt cx="10661410" cy="4610941"/>
          </a:xfrm>
        </p:grpSpPr>
        <p:sp>
          <p:nvSpPr>
            <p:cNvPr id="33" name="Rectangle 32"/>
            <p:cNvSpPr/>
            <p:nvPr/>
          </p:nvSpPr>
          <p:spPr>
            <a:xfrm>
              <a:off x="6846448" y="3454004"/>
              <a:ext cx="48681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horizontal Sobel filter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53102" y="6374074"/>
              <a:ext cx="48681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vertical Sobel filter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59822" y="2224798"/>
              <a:ext cx="4868136" cy="2920073"/>
              <a:chOff x="828809" y="2802443"/>
              <a:chExt cx="4868136" cy="292007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10" y="2802443"/>
                <a:ext cx="4868135" cy="2458408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828809" y="5260851"/>
                <a:ext cx="48681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original</a:t>
                </a:r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75" y="995598"/>
            <a:ext cx="4861478" cy="24550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75" y="3912309"/>
            <a:ext cx="4868130" cy="24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8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Several derivative filters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845838" y="1705214"/>
            <a:ext cx="10500324" cy="3703248"/>
            <a:chOff x="1099895" y="1705214"/>
            <a:chExt cx="10500324" cy="3703248"/>
          </a:xfrm>
        </p:grpSpPr>
        <p:sp>
          <p:nvSpPr>
            <p:cNvPr id="18" name="Sobel"/>
            <p:cNvSpPr/>
            <p:nvPr/>
          </p:nvSpPr>
          <p:spPr>
            <a:xfrm>
              <a:off x="6772150" y="2257267"/>
              <a:ext cx="844783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 err="1">
                  <a:latin typeface="+mj-lt"/>
                </a:rPr>
                <a:t>Scharr</a:t>
              </a:r>
              <a:endParaRPr sz="2400" dirty="0">
                <a:latin typeface="+mj-lt"/>
              </a:endParaRPr>
            </a:p>
          </p:txBody>
        </p:sp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1602526064"/>
                </p:ext>
              </p:extLst>
            </p:nvPr>
          </p:nvGraphicFramePr>
          <p:xfrm>
            <a:off x="8067221" y="1705214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1" name="Table"/>
            <p:cNvGraphicFramePr/>
            <p:nvPr>
              <p:extLst>
                <p:ext uri="{D42A27DB-BD31-4B8C-83A1-F6EECF244321}">
                  <p14:modId xmlns:p14="http://schemas.microsoft.com/office/powerpoint/2010/main" val="3872393025"/>
                </p:ext>
              </p:extLst>
            </p:nvPr>
          </p:nvGraphicFramePr>
          <p:xfrm>
            <a:off x="10061102" y="1705214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2" name="Sobel"/>
            <p:cNvSpPr/>
            <p:nvPr/>
          </p:nvSpPr>
          <p:spPr>
            <a:xfrm>
              <a:off x="1217143" y="2257267"/>
              <a:ext cx="737382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Sobel</a:t>
              </a:r>
              <a:endParaRPr sz="2400" dirty="0">
                <a:latin typeface="+mj-lt"/>
              </a:endParaRPr>
            </a:p>
          </p:txBody>
        </p:sp>
        <p:graphicFrame>
          <p:nvGraphicFramePr>
            <p:cNvPr id="23" name="Table"/>
            <p:cNvGraphicFramePr/>
            <p:nvPr>
              <p:extLst>
                <p:ext uri="{D42A27DB-BD31-4B8C-83A1-F6EECF244321}">
                  <p14:modId xmlns:p14="http://schemas.microsoft.com/office/powerpoint/2010/main" val="4001544115"/>
                </p:ext>
              </p:extLst>
            </p:nvPr>
          </p:nvGraphicFramePr>
          <p:xfrm>
            <a:off x="2458513" y="1705214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4" name="Table"/>
            <p:cNvGraphicFramePr/>
            <p:nvPr>
              <p:extLst>
                <p:ext uri="{D42A27DB-BD31-4B8C-83A1-F6EECF244321}">
                  <p14:modId xmlns:p14="http://schemas.microsoft.com/office/powerpoint/2010/main" val="3440381610"/>
                </p:ext>
              </p:extLst>
            </p:nvPr>
          </p:nvGraphicFramePr>
          <p:xfrm>
            <a:off x="4452394" y="1705214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5" name="Sobel"/>
            <p:cNvSpPr/>
            <p:nvPr/>
          </p:nvSpPr>
          <p:spPr>
            <a:xfrm>
              <a:off x="1099895" y="4429369"/>
              <a:ext cx="94352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Prewitt</a:t>
              </a:r>
              <a:endParaRPr sz="2400" dirty="0">
                <a:latin typeface="+mj-lt"/>
              </a:endParaRPr>
            </a:p>
          </p:txBody>
        </p:sp>
        <p:graphicFrame>
          <p:nvGraphicFramePr>
            <p:cNvPr id="26" name="Table"/>
            <p:cNvGraphicFramePr/>
            <p:nvPr>
              <p:extLst>
                <p:ext uri="{D42A27DB-BD31-4B8C-83A1-F6EECF244321}">
                  <p14:modId xmlns:p14="http://schemas.microsoft.com/office/powerpoint/2010/main" val="449640055"/>
                </p:ext>
              </p:extLst>
            </p:nvPr>
          </p:nvGraphicFramePr>
          <p:xfrm>
            <a:off x="2444336" y="3877316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7" name="Table"/>
            <p:cNvGraphicFramePr/>
            <p:nvPr>
              <p:extLst>
                <p:ext uri="{D42A27DB-BD31-4B8C-83A1-F6EECF244321}">
                  <p14:modId xmlns:p14="http://schemas.microsoft.com/office/powerpoint/2010/main" val="3004933669"/>
                </p:ext>
              </p:extLst>
            </p:nvPr>
          </p:nvGraphicFramePr>
          <p:xfrm>
            <a:off x="4438217" y="3877316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8" name="Sobel"/>
            <p:cNvSpPr/>
            <p:nvPr/>
          </p:nvSpPr>
          <p:spPr>
            <a:xfrm>
              <a:off x="6668713" y="4425783"/>
              <a:ext cx="104718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Roberts</a:t>
              </a:r>
              <a:endParaRPr sz="2400" dirty="0">
                <a:latin typeface="+mj-lt"/>
              </a:endParaRPr>
            </a:p>
          </p:txBody>
        </p:sp>
        <p:graphicFrame>
          <p:nvGraphicFramePr>
            <p:cNvPr id="29" name="Table"/>
            <p:cNvGraphicFramePr/>
            <p:nvPr>
              <p:extLst>
                <p:ext uri="{D42A27DB-BD31-4B8C-83A1-F6EECF244321}">
                  <p14:modId xmlns:p14="http://schemas.microsoft.com/office/powerpoint/2010/main" val="3888730554"/>
                </p:ext>
              </p:extLst>
            </p:nvPr>
          </p:nvGraphicFramePr>
          <p:xfrm>
            <a:off x="8323740" y="4128921"/>
            <a:ext cx="1026078" cy="1020764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31" name="Table"/>
            <p:cNvGraphicFramePr/>
            <p:nvPr>
              <p:extLst>
                <p:ext uri="{D42A27DB-BD31-4B8C-83A1-F6EECF244321}">
                  <p14:modId xmlns:p14="http://schemas.microsoft.com/office/powerpoint/2010/main" val="912402580"/>
                </p:ext>
              </p:extLst>
            </p:nvPr>
          </p:nvGraphicFramePr>
          <p:xfrm>
            <a:off x="10317621" y="4128921"/>
            <a:ext cx="1026078" cy="1020764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32" name="Shape 667"/>
          <p:cNvSpPr txBox="1">
            <a:spLocks/>
          </p:cNvSpPr>
          <p:nvPr/>
        </p:nvSpPr>
        <p:spPr>
          <a:xfrm>
            <a:off x="506437" y="5827681"/>
            <a:ext cx="11179126" cy="77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are the other filters derived and how do they relate to the Sobel filter?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would you derive a derivative filter that is larger than 3x3?</a:t>
            </a:r>
          </a:p>
        </p:txBody>
      </p:sp>
    </p:spTree>
    <p:extLst>
      <p:ext uri="{BB962C8B-B14F-4D97-AF65-F5344CB8AC3E}">
        <p14:creationId xmlns:p14="http://schemas.microsoft.com/office/powerpoint/2010/main" val="726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5638</Words>
  <Application>Microsoft Office PowerPoint</Application>
  <PresentationFormat>Widescreen</PresentationFormat>
  <Paragraphs>3626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Arial</vt:lpstr>
      <vt:lpstr>Calibri</vt:lpstr>
      <vt:lpstr>Calibri Light</vt:lpstr>
      <vt:lpstr>Calibri Light (Headings)</vt:lpstr>
      <vt:lpstr>Gill Sans</vt:lpstr>
      <vt:lpstr>Helvetica</vt:lpstr>
      <vt:lpstr>Wingdings</vt:lpstr>
      <vt:lpstr>Office Theme</vt:lpstr>
      <vt:lpstr>Image filtering</vt:lpstr>
      <vt:lpstr>Course announcements</vt:lpstr>
      <vt:lpstr>Overview of today’s lecture</vt:lpstr>
      <vt:lpstr>Slide credits</vt:lpstr>
      <vt:lpstr>Types of image transformations</vt:lpstr>
      <vt:lpstr>What is an image?</vt:lpstr>
      <vt:lpstr>What is an image?</vt:lpstr>
      <vt:lpstr>What is an image?</vt:lpstr>
      <vt:lpstr>What is an image?</vt:lpstr>
      <vt:lpstr>What types of image transformations can we do?</vt:lpstr>
      <vt:lpstr>What types of image transformations can we do?</vt:lpstr>
      <vt:lpstr>What types of image filtering can we do?</vt:lpstr>
      <vt:lpstr>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Many other types of point processing</vt:lpstr>
      <vt:lpstr>Many other types of point processing</vt:lpstr>
      <vt:lpstr>Linear shift-invariant image filtering</vt:lpstr>
      <vt:lpstr>Linear shift-invariant image filtering</vt:lpstr>
      <vt:lpstr>Example: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… and the result is</vt:lpstr>
      <vt:lpstr>Some more realistic examples</vt:lpstr>
      <vt:lpstr>Some more realistic examples</vt:lpstr>
      <vt:lpstr>Some more realistic examples</vt:lpstr>
      <vt:lpstr>Convolution</vt:lpstr>
      <vt:lpstr>Convolution for 1D continuous signals</vt:lpstr>
      <vt:lpstr>Convolution for 1D continuous signals</vt:lpstr>
      <vt:lpstr>Convolution for 2D discrete signals</vt:lpstr>
      <vt:lpstr>Convolution for 2D discrete signals</vt:lpstr>
      <vt:lpstr>Convolution vs correlation</vt:lpstr>
      <vt:lpstr>Separable filters</vt:lpstr>
      <vt:lpstr>Separable filters</vt:lpstr>
      <vt:lpstr>Separable filters</vt:lpstr>
      <vt:lpstr>Separable filters</vt:lpstr>
      <vt:lpstr>Separable filters</vt:lpstr>
      <vt:lpstr>Separable filters</vt:lpstr>
      <vt:lpstr>A few more filters</vt:lpstr>
      <vt:lpstr>The Gaussian filter</vt:lpstr>
      <vt:lpstr>The Gaussian filter</vt:lpstr>
      <vt:lpstr>The Gaussian filter</vt:lpstr>
      <vt:lpstr>Gaussian filtering example</vt:lpstr>
      <vt:lpstr>Gaussian vs box filtering</vt:lpstr>
      <vt:lpstr>How would you create a soft shadow effect?</vt:lpstr>
      <vt:lpstr>How would you create a soft shadow effect?</vt:lpstr>
      <vt:lpstr>Other filters</vt:lpstr>
      <vt:lpstr>Other filters</vt:lpstr>
      <vt:lpstr>Other filters</vt:lpstr>
      <vt:lpstr>Other filters</vt:lpstr>
      <vt:lpstr>Other filters</vt:lpstr>
      <vt:lpstr>Other filters</vt:lpstr>
      <vt:lpstr>Sharpening examples</vt:lpstr>
      <vt:lpstr>Sharpening examples</vt:lpstr>
      <vt:lpstr>Sharpening examples</vt:lpstr>
      <vt:lpstr>Sharpening examples</vt:lpstr>
      <vt:lpstr>Do not overdo it with sharpening</vt:lpstr>
      <vt:lpstr>Image gradients</vt:lpstr>
      <vt:lpstr>What are image edges?</vt:lpstr>
      <vt:lpstr>Detecting edges</vt:lpstr>
      <vt:lpstr>Detecting edges</vt:lpstr>
      <vt:lpstr>Detecting edges</vt:lpstr>
      <vt:lpstr>Finite differences</vt:lpstr>
      <vt:lpstr>Finite differences</vt:lpstr>
      <vt:lpstr>Finite differences</vt:lpstr>
      <vt:lpstr>Finite differences</vt:lpstr>
      <vt:lpstr>The Sobel filter</vt:lpstr>
      <vt:lpstr>The Sobel filter</vt:lpstr>
      <vt:lpstr>The Sobel filter</vt:lpstr>
      <vt:lpstr>The Sobel filter</vt:lpstr>
      <vt:lpstr>The Sobel filter</vt:lpstr>
      <vt:lpstr>Sobel filter example</vt:lpstr>
      <vt:lpstr>Sobel filter example</vt:lpstr>
      <vt:lpstr>Sobel filter example</vt:lpstr>
      <vt:lpstr>Several derivative filters</vt:lpstr>
      <vt:lpstr>Computing image gradients</vt:lpstr>
      <vt:lpstr>Computing image gradients</vt:lpstr>
      <vt:lpstr>Computing image gradients</vt:lpstr>
      <vt:lpstr>Image gradient example</vt:lpstr>
      <vt:lpstr>How do you find the edge of this signal?</vt:lpstr>
      <vt:lpstr>How do you find the edge of this signal?</vt:lpstr>
      <vt:lpstr>Differentiation is very sensitive to noise</vt:lpstr>
      <vt:lpstr>Derivative of Gaussian (DoG) filter</vt:lpstr>
      <vt:lpstr>Laplace filter</vt:lpstr>
      <vt:lpstr>Laplace filter</vt:lpstr>
      <vt:lpstr>Laplacian of Gaussian (LoG) filter</vt:lpstr>
      <vt:lpstr>Laplacian of Gaussian (LoG) filter</vt:lpstr>
      <vt:lpstr>Laplace and LoG filtering examples</vt:lpstr>
      <vt:lpstr>Laplacian of Gaussian vs Derivative of Gaussian</vt:lpstr>
      <vt:lpstr>Laplacian of Gaussian vs Derivative of Gaussian</vt:lpstr>
      <vt:lpstr>2D Gaussian filters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course overview</dc:title>
  <dc:creator>Ioannis Gkioulekas</dc:creator>
  <cp:lastModifiedBy>Ioannis Gkioulekas</cp:lastModifiedBy>
  <cp:revision>556</cp:revision>
  <dcterms:created xsi:type="dcterms:W3CDTF">2017-08-27T19:52:29Z</dcterms:created>
  <dcterms:modified xsi:type="dcterms:W3CDTF">2019-01-16T17:21:50Z</dcterms:modified>
</cp:coreProperties>
</file>